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313" r:id="rId13"/>
    <p:sldId id="314" r:id="rId14"/>
    <p:sldId id="295" r:id="rId15"/>
    <p:sldId id="293" r:id="rId16"/>
    <p:sldId id="294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277" r:id="rId31"/>
    <p:sldId id="278" r:id="rId32"/>
    <p:sldId id="279" r:id="rId33"/>
    <p:sldId id="309" r:id="rId34"/>
    <p:sldId id="310" r:id="rId35"/>
    <p:sldId id="311" r:id="rId36"/>
    <p:sldId id="312" r:id="rId37"/>
    <p:sldId id="274" r:id="rId38"/>
    <p:sldId id="275" r:id="rId39"/>
    <p:sldId id="276" r:id="rId40"/>
    <p:sldId id="281" r:id="rId41"/>
  </p:sldIdLst>
  <p:sldSz cx="9144000" cy="6858000" type="screen4x3"/>
  <p:notesSz cx="6858000" cy="9144000"/>
  <p:custShowLst>
    <p:custShow name="Custom Show 1" id="0">
      <p:sldLst>
        <p:sld r:id="rId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2001</a:t>
            </a:r>
          </a:p>
        </c:rich>
      </c:tx>
      <c:layout>
        <c:manualLayout>
          <c:xMode val="edge"/>
          <c:yMode val="edge"/>
          <c:x val="0.1330952380952381"/>
          <c:y val="5.55555555555555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0.18975082228645471"/>
                  <c:y val="-0.119271391076115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662156550051463"/>
                  <c:y val="0.1633708661417323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Sheet1!$A$1:$B$1</c:f>
              <c:strCache>
                <c:ptCount val="2"/>
                <c:pt idx="0">
                  <c:v>tỉ lệ dân thành thị</c:v>
                </c:pt>
                <c:pt idx="1">
                  <c:v>tỉ lệ dân nông thôn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549054785873299"/>
          <c:y val="0.38045590551181174"/>
          <c:w val="0.2918512242931659"/>
          <c:h val="0.40042152230971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E847E-058E-4658-AC1E-6D9CDB311F31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A6019-65D9-4912-8557-B41D1AD6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A6019-65D9-4912-8557-B41D1AD618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A6019-65D9-4912-8557-B41D1AD6184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7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9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4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7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3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0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2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7DD1D-624D-41B0-B8CB-6645112E790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867-8E3B-4767-BBD9-41032B8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1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9.xml"/><Relationship Id="rId18" Type="http://schemas.openxmlformats.org/officeDocument/2006/relationships/image" Target="../media/image11.jpe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8.jpeg"/><Relationship Id="rId17" Type="http://schemas.openxmlformats.org/officeDocument/2006/relationships/slide" Target="slide11.xml"/><Relationship Id="rId2" Type="http://schemas.openxmlformats.org/officeDocument/2006/relationships/image" Target="../media/image3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7.xml"/><Relationship Id="rId1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slide" Target="slide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-76200"/>
            <a:ext cx="8001000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MỪNG THẦY CÔ VÀ CÁC EM HỌC SINH </a:t>
            </a:r>
          </a:p>
          <a:p>
            <a:pPr algn="ctr"/>
            <a:r>
              <a:rPr lang="en-US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ĐẾN DỰ TIẾT HỌC HÔM NAY</a:t>
            </a:r>
            <a:endParaRPr lang="en-US" sz="13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8943" y="3563582"/>
            <a:ext cx="653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hướng dẫn: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sinh thực tập   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NguyễnNgọc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60573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09" y="449580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52" y="2151062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471" y="2488406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68673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52" y="4380019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4310856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" y="53340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09" y="313055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25750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6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9056"/>
            <a:ext cx="914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0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cd1.dibujos.net/dibujos/pintados/201214/numero-7-letras-y-numeros-numeros-pintado-por-uri2012-9729195.jpg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981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190">
            <a:off x="3097612" y="495003"/>
            <a:ext cx="5257800" cy="57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8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dibuteca.estaticos.net/dibujos/pintados/201222/numero-8-letras-y-numeros-numeros-pintado-por-winnie2007-9743344.jpg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82"/>
            <a:ext cx="1939636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190">
            <a:off x="3097612" y="495003"/>
            <a:ext cx="5257800" cy="57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7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41" y="0"/>
            <a:ext cx="46386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41" y="3369575"/>
            <a:ext cx="4676207" cy="346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8144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7966"/>
            <a:ext cx="4449763" cy="348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4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10236"/>
            <a:ext cx="91440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85685"/>
            <a:ext cx="4693693" cy="387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861"/>
            <a:ext cx="4267200" cy="387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5105400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</a:rPr>
              <a:t>Tiết 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56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-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Bài 49</a:t>
            </a:r>
            <a:endParaRPr lang="en-US" sz="2800" b="1" dirty="0" smtClean="0">
              <a:solidFill>
                <a:srgbClr val="FFFF00"/>
              </a:solidFill>
              <a:latin typeface="+mj-lt"/>
            </a:endParaRPr>
          </a:p>
          <a:p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+mj-lt"/>
              </a:rPr>
              <a:t>DÂN CƯ VÀ KINH TẾ CHÂU ĐẠI DƯƠNG</a:t>
            </a:r>
          </a:p>
          <a:p>
            <a:endParaRPr lang="vi-VN" sz="28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26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600" y="571447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>
                <a:solidFill>
                  <a:schemeClr val="tx2"/>
                </a:solidFill>
                <a:latin typeface="Times New Roman" pitchFamily="18" charset="0"/>
              </a:rPr>
              <a:t>1. </a:t>
            </a:r>
            <a:r>
              <a:rPr lang="en-US" altLang="en-US" sz="2800" b="1" u="sng" dirty="0" err="1" smtClean="0">
                <a:solidFill>
                  <a:schemeClr val="tx2"/>
                </a:solidFill>
                <a:latin typeface="Times New Roman" pitchFamily="18" charset="0"/>
              </a:rPr>
              <a:t>Dân</a:t>
            </a:r>
            <a:r>
              <a:rPr lang="en-US" altLang="en-US" sz="2800" b="1" u="sng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800" b="1" u="sng" dirty="0" err="1" smtClean="0">
                <a:solidFill>
                  <a:schemeClr val="tx2"/>
                </a:solidFill>
                <a:latin typeface="Times New Roman" pitchFamily="18" charset="0"/>
              </a:rPr>
              <a:t>cư</a:t>
            </a:r>
            <a:endParaRPr lang="en-US" altLang="en-US" sz="2800" b="1" u="sng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4494" y="78347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56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–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49: DÂN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CƯ VÀ KINH TẾ CHÂU ĐẠI DƯƠNG </a:t>
            </a:r>
          </a:p>
        </p:txBody>
      </p:sp>
      <p:pic>
        <p:nvPicPr>
          <p:cNvPr id="5" name="Content Placeholder 6" descr="lược đồ phân bố dân cư thế giớ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0061"/>
            <a:ext cx="9144000" cy="417013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28600" y="5231073"/>
            <a:ext cx="8761294" cy="16002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Dựa vào lược đồ phân bố dân cư thế giới, em có nhận xét gì về sự phân bố dân cư châu Đại Dương so với các châu lục khác?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632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375" y="47707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smtClean="0">
                <a:latin typeface="Times New Roman" pitchFamily="18" charset="0"/>
              </a:rPr>
              <a:t>1-Dân </a:t>
            </a:r>
            <a:r>
              <a:rPr lang="en-US" altLang="en-US" sz="2800" b="1" u="sng" dirty="0" err="1" smtClean="0">
                <a:latin typeface="Times New Roman" pitchFamily="18" charset="0"/>
              </a:rPr>
              <a:t>cư</a:t>
            </a:r>
            <a:endParaRPr lang="en-US" altLang="en-US" sz="2800" b="1" u="sng" dirty="0"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08125" y="13096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2000">
              <a:latin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1973263"/>
            <a:ext cx="533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000">
              <a:latin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56 – BÀI 49:  DÂN CƯ VÀ KINH TẾ CHÂU ĐẠI DƯƠNG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11557" y="909578"/>
            <a:ext cx="746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latin typeface="Times New Roman" pitchFamily="18" charset="0"/>
              </a:rPr>
              <a:t>Bảng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thống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kê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dân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số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và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mật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độ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dân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số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các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châu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lục</a:t>
            </a:r>
            <a:r>
              <a:rPr lang="en-US" altLang="en-US" sz="2000" b="1" dirty="0">
                <a:latin typeface="Times New Roman" pitchFamily="18" charset="0"/>
              </a:rPr>
              <a:t> (</a:t>
            </a:r>
            <a:r>
              <a:rPr lang="en-US" altLang="en-US" sz="2000" b="1" dirty="0" err="1">
                <a:latin typeface="Times New Roman" pitchFamily="18" charset="0"/>
              </a:rPr>
              <a:t>năm</a:t>
            </a:r>
            <a:r>
              <a:rPr lang="en-US" altLang="en-US" sz="2000" b="1" dirty="0">
                <a:latin typeface="Times New Roman" pitchFamily="18" charset="0"/>
              </a:rPr>
              <a:t> 2001)</a:t>
            </a:r>
          </a:p>
        </p:txBody>
      </p:sp>
      <p:graphicFrame>
        <p:nvGraphicFramePr>
          <p:cNvPr id="7" name="Group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86610"/>
              </p:ext>
            </p:extLst>
          </p:nvPr>
        </p:nvGraphicFramePr>
        <p:xfrm>
          <a:off x="1142999" y="1337576"/>
          <a:ext cx="6858001" cy="425260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174487"/>
                <a:gridCol w="2341757"/>
                <a:gridCol w="2341757"/>
              </a:tblGrid>
              <a:tr h="8345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 độ dân số (người/km</a:t>
                      </a:r>
                      <a:r>
                        <a:rPr kumimoji="0" lang="en-US" altLang="en-US" sz="2400" u="none" strike="noStrike" cap="none" normalizeH="0" baseline="3000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6380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6.180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70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Á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3.800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718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 Âu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866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70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 Phi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718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8345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0" name="Horizontal Scroll 9"/>
          <p:cNvSpPr/>
          <p:nvPr/>
        </p:nvSpPr>
        <p:spPr>
          <a:xfrm>
            <a:off x="40375" y="5410200"/>
            <a:ext cx="9144000" cy="1676400"/>
          </a:xfrm>
          <a:prstGeom prst="horizont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(?) Dựa vào bảng số liệu, hãy cho biết số dân và mật độ dân số của châu Đại Dương?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8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255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56 -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49:  DÂN CƯ VÀ KINH TẾ CHÂU ĐẠI DƯƠNG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33400"/>
            <a:ext cx="1600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8197" y="4876800"/>
            <a:ext cx="9203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" y="1340396"/>
            <a:ext cx="9115940" cy="551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0" y="5276910"/>
            <a:ext cx="9115940" cy="158109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22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Dựa </a:t>
            </a:r>
            <a:r>
              <a:rPr lang="vi-VN" sz="2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vào lược đồ phân bố dân cư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&amp; </a:t>
            </a:r>
            <a:r>
              <a:rPr lang="vi-VN" sz="2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kết hợp kiến thức SGK T147, hãy nhận x</a:t>
            </a:r>
            <a:r>
              <a:rPr lang="vi-VN" sz="2200" b="1" dirty="0">
                <a:solidFill>
                  <a:schemeClr val="tx1"/>
                </a:solidFill>
                <a:latin typeface="+mj-lt"/>
              </a:rPr>
              <a:t>ét sự phân bố dân cư của châu Đại Dương?</a:t>
            </a:r>
            <a:endParaRPr lang="en-US" sz="2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689"/>
            <a:ext cx="9144000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3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17060"/>
            <a:ext cx="914400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0472" y="5266923"/>
            <a:ext cx="8971128" cy="14478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Dựa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H48.1 &amp;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kiến thức đã học ở bài 48,hãy cho biết tại sao dân cư ở châu Đại Dương phân bố không đồng đều?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37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4800" y="1046460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>
                <a:latin typeface="Times New Roman" pitchFamily="18" charset="0"/>
              </a:rPr>
              <a:t>1- DÂN CƯ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08125" y="13096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2000">
              <a:latin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1973263"/>
            <a:ext cx="533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000">
              <a:latin typeface="Times New Roman" pitchFamily="18" charset="0"/>
            </a:endParaRPr>
          </a:p>
        </p:txBody>
      </p:sp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0" y="302269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55 – BÀI 49:  DÂN CƯ VÀ KINH TẾ CHÂU ĐẠI DƯƠNG </a:t>
            </a:r>
          </a:p>
        </p:txBody>
      </p:sp>
      <p:graphicFrame>
        <p:nvGraphicFramePr>
          <p:cNvPr id="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056272"/>
              </p:ext>
            </p:extLst>
          </p:nvPr>
        </p:nvGraphicFramePr>
        <p:xfrm>
          <a:off x="1066800" y="1143000"/>
          <a:ext cx="69342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824" y="51054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Dựa vào biểu đồ, em có nhận xét gì về tỉ lệ dân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thị ở châu Đại Dương?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0" y="1219200"/>
            <a:ext cx="8686800" cy="25146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r>
              <a:rPr lang="en-US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CON SỐ MAY MẮN” </a:t>
            </a:r>
            <a:endParaRPr lang="en-US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0500" y="533400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1- DÂN CƯ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08125" y="13096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2000">
              <a:latin typeface="Times New Roman" pitchFamily="18" charset="0"/>
            </a:endParaRPr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0" y="0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55 – BÀI 49:  DÂN CƯ VÀ KINH TẾ CHÂU ĐẠI DƯƠNG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4165"/>
              </p:ext>
            </p:extLst>
          </p:nvPr>
        </p:nvGraphicFramePr>
        <p:xfrm>
          <a:off x="-4549" y="1143000"/>
          <a:ext cx="9148549" cy="365429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11773"/>
                <a:gridCol w="3936776"/>
              </a:tblGrid>
              <a:tr h="609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 lệ dân thành thị (%)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 Châu Đại Dương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Pa-pua Niu Ghi-nê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Ô-xtray-li-a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Va-nu-a-tu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Niu Di-len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Cloud Callout 7"/>
          <p:cNvSpPr/>
          <p:nvPr/>
        </p:nvSpPr>
        <p:spPr>
          <a:xfrm>
            <a:off x="212108" y="5029200"/>
            <a:ext cx="8703291" cy="167640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Dựa vào bảng số liệu, em có nhận xét gì về tỉ lệ dân thành thị ở một số quốc gia thuộc châu Đại Dương?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46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76413" y="6308725"/>
            <a:ext cx="5310187" cy="396875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ảnh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đô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thị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quốc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gia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châu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Đại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itchFamily="18" charset="0"/>
              </a:rPr>
              <a:t>dương</a:t>
            </a:r>
            <a:endParaRPr lang="en-US" altLang="en-US" sz="20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Picture 3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1night (c) Studio A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696_DOOL_CD_070929_h1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800px-Sydney_opera_house_and_sky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267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60863" y="3230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vi-VN" altLang="en-US" sz="2000">
              <a:solidFill>
                <a:srgbClr val="660033"/>
              </a:solidFill>
              <a:latin typeface="Times New Roman" pitchFamily="18" charset="0"/>
            </a:endParaRPr>
          </a:p>
        </p:txBody>
      </p:sp>
      <p:pic>
        <p:nvPicPr>
          <p:cNvPr id="8" name="Picture 8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1night (c) Studio A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800px-Sydney_opera_house_and_sky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3434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01night (c) Studio A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2696_DOOL_CD_070929_h1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997200"/>
            <a:ext cx="45450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800px-Sydney_opera_house_and_sky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1" y="3015964"/>
            <a:ext cx="4598989" cy="31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01night (c) Studio A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50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2882" y="1524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Mumbai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86399" y="152399"/>
            <a:ext cx="3084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Sydney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72364" y="3057099"/>
            <a:ext cx="280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Menbon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25243" y="3116807"/>
            <a:ext cx="3187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OperaSydney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rossa_Valley_South_Austr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6248400"/>
            <a:ext cx="7924800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vùng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nông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thôn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nước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Úc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nơi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mật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độ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khá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thấp</a:t>
            </a:r>
            <a:endParaRPr lang="vi-VN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615878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>
                <a:latin typeface="Times New Roman" pitchFamily="18" charset="0"/>
              </a:rPr>
              <a:t>1. DÂN CƯ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55 – BÀI 49:  DÂN CƯ VÀ KINH TẾ CHÂU ĐẠI DƯƠNG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-533400" y="990600"/>
            <a:ext cx="91002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505"/>
                </a:solidFill>
                <a:latin typeface="Times New Roman" pitchFamily="18" charset="0"/>
              </a:rPr>
              <a:t>THẢO LUẬN CẶP </a:t>
            </a:r>
          </a:p>
          <a:p>
            <a:pPr algn="ctr" eaLnBrk="1" hangingPunct="1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nl-NL" sz="2200" b="1" dirty="0">
                <a:latin typeface="Times New Roman" pitchFamily="18" charset="0"/>
                <a:cs typeface="Times New Roman" pitchFamily="18" charset="0"/>
              </a:rPr>
              <a:t>Dựa vào nội dung mục I, SGK tr-148, hoàn </a:t>
            </a:r>
            <a:r>
              <a:rPr lang="nl-NL" sz="2200" b="1" dirty="0" smtClean="0">
                <a:latin typeface="Times New Roman" pitchFamily="18" charset="0"/>
                <a:cs typeface="Times New Roman" pitchFamily="18" charset="0"/>
              </a:rPr>
              <a:t>thành</a:t>
            </a:r>
          </a:p>
          <a:p>
            <a:pPr algn="ctr" eaLnBrk="1" hangingPunct="1"/>
            <a:r>
              <a:rPr lang="nl-NL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200" b="1" dirty="0">
                <a:latin typeface="Times New Roman" pitchFamily="18" charset="0"/>
                <a:cs typeface="Times New Roman" pitchFamily="18" charset="0"/>
              </a:rPr>
              <a:t>sơ đồ sau sao cho đúng?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400" i="1" dirty="0">
              <a:solidFill>
                <a:srgbClr val="FF0505"/>
              </a:solidFill>
              <a:latin typeface="Times New Roman" pitchFamily="18" charset="0"/>
            </a:endParaRPr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1371600" y="2362200"/>
            <a:ext cx="6705600" cy="3656013"/>
            <a:chOff x="1828800" y="1905000"/>
            <a:chExt cx="4876800" cy="3656013"/>
          </a:xfrm>
        </p:grpSpPr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1828800" y="1905000"/>
              <a:ext cx="4876800" cy="428789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b="1">
                  <a:latin typeface="Times New Roman" pitchFamily="18" charset="0"/>
                  <a:cs typeface="Times New Roman" pitchFamily="18" charset="0"/>
                </a:rPr>
                <a:t>Thành phần dân cư Châu Đại Dương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1981200" y="2362200"/>
              <a:ext cx="3893127" cy="3198813"/>
              <a:chOff x="1247775" y="3057524"/>
              <a:chExt cx="3893127" cy="3198813"/>
            </a:xfrm>
          </p:grpSpPr>
          <p:cxnSp>
            <p:nvCxnSpPr>
              <p:cNvPr id="8" name="AutoShape 3"/>
              <p:cNvCxnSpPr>
                <a:cxnSpLocks noChangeShapeType="1"/>
              </p:cNvCxnSpPr>
              <p:nvPr/>
            </p:nvCxnSpPr>
            <p:spPr bwMode="auto">
              <a:xfrm rot="10800000" flipV="1">
                <a:off x="2822575" y="3057524"/>
                <a:ext cx="502228" cy="460375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" name="AutoShape 4"/>
              <p:cNvCxnSpPr>
                <a:cxnSpLocks noChangeShapeType="1"/>
              </p:cNvCxnSpPr>
              <p:nvPr/>
            </p:nvCxnSpPr>
            <p:spPr bwMode="auto">
              <a:xfrm>
                <a:off x="3324802" y="3057524"/>
                <a:ext cx="508000" cy="460375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1483302" y="3514724"/>
                <a:ext cx="1640754" cy="90340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Dân bản địa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Chiếm……..%</a:t>
                </a:r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3570288" y="3490798"/>
                <a:ext cx="1570614" cy="90340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…………………….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Chiếm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80%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" name="AutoShape 7"/>
              <p:cNvCxnSpPr>
                <a:cxnSpLocks noChangeShapeType="1"/>
              </p:cNvCxnSpPr>
              <p:nvPr/>
            </p:nvCxnSpPr>
            <p:spPr bwMode="auto">
              <a:xfrm rot="5400000">
                <a:off x="1634331" y="4414043"/>
                <a:ext cx="484188" cy="444500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AutoShape 8"/>
              <p:cNvCxnSpPr>
                <a:cxnSpLocks noChangeShapeType="1"/>
              </p:cNvCxnSpPr>
              <p:nvPr/>
            </p:nvCxnSpPr>
            <p:spPr bwMode="auto">
              <a:xfrm rot="5400000">
                <a:off x="1924700" y="4649426"/>
                <a:ext cx="458787" cy="2309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AutoShape 9"/>
              <p:cNvCxnSpPr>
                <a:cxnSpLocks noChangeShapeType="1"/>
              </p:cNvCxnSpPr>
              <p:nvPr/>
            </p:nvCxnSpPr>
            <p:spPr bwMode="auto">
              <a:xfrm>
                <a:off x="2209512" y="4394199"/>
                <a:ext cx="525318" cy="484188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1247775" y="4840239"/>
                <a:ext cx="525463" cy="141609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Ô – xtra lô - it </a:t>
                </a:r>
                <a:endParaRPr lang="en-US" sz="2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926648" y="4840240"/>
                <a:ext cx="514927" cy="127163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sz="12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2576513" y="4840240"/>
                <a:ext cx="436562" cy="127163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8" name="AutoShape 13"/>
              <p:cNvCxnSpPr>
                <a:cxnSpLocks noChangeShapeType="1"/>
              </p:cNvCxnSpPr>
              <p:nvPr/>
            </p:nvCxnSpPr>
            <p:spPr bwMode="auto">
              <a:xfrm rot="5400000">
                <a:off x="3690577" y="4472924"/>
                <a:ext cx="484188" cy="326737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AutoShape 14"/>
              <p:cNvCxnSpPr>
                <a:cxnSpLocks noChangeShapeType="1"/>
              </p:cNvCxnSpPr>
              <p:nvPr/>
            </p:nvCxnSpPr>
            <p:spPr bwMode="auto">
              <a:xfrm rot="16200000" flipH="1">
                <a:off x="3938010" y="4626841"/>
                <a:ext cx="498475" cy="4618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AutoShape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4242666" y="4454235"/>
                <a:ext cx="444500" cy="324428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3422939" y="4892805"/>
                <a:ext cx="464849" cy="13635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Anh</a:t>
                </a:r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3977120" y="4886324"/>
                <a:ext cx="422275" cy="137001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4508374" y="4845409"/>
                <a:ext cx="521691" cy="141092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8" name="Group 112"/>
          <p:cNvGrpSpPr>
            <a:grpSpLocks/>
          </p:cNvGrpSpPr>
          <p:nvPr/>
        </p:nvGrpSpPr>
        <p:grpSpPr bwMode="auto">
          <a:xfrm>
            <a:off x="7772400" y="1295400"/>
            <a:ext cx="914400" cy="533400"/>
            <a:chOff x="4921" y="527"/>
            <a:chExt cx="748" cy="726"/>
          </a:xfrm>
        </p:grpSpPr>
        <p:sp>
          <p:nvSpPr>
            <p:cNvPr id="29" name="Oval 113"/>
            <p:cNvSpPr>
              <a:spLocks noChangeArrowheads="1"/>
            </p:cNvSpPr>
            <p:nvPr/>
          </p:nvSpPr>
          <p:spPr bwMode="auto">
            <a:xfrm>
              <a:off x="4921" y="527"/>
              <a:ext cx="748" cy="72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" name="Picture 114" descr="clock_06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" y="538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Oval 3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</a:p>
        </p:txBody>
      </p:sp>
      <p:sp>
        <p:nvSpPr>
          <p:cNvPr id="32" name="Oval 3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</a:p>
        </p:txBody>
      </p:sp>
      <p:sp>
        <p:nvSpPr>
          <p:cNvPr id="33" name="Oval 3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</a:p>
        </p:txBody>
      </p:sp>
      <p:sp>
        <p:nvSpPr>
          <p:cNvPr id="34" name="Oval 3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</a:p>
        </p:txBody>
      </p:sp>
      <p:sp>
        <p:nvSpPr>
          <p:cNvPr id="35" name="Oval 3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</a:p>
        </p:txBody>
      </p:sp>
      <p:sp>
        <p:nvSpPr>
          <p:cNvPr id="36" name="Oval 3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</a:p>
        </p:txBody>
      </p:sp>
      <p:sp>
        <p:nvSpPr>
          <p:cNvPr id="37" name="Oval 3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</a:p>
        </p:txBody>
      </p:sp>
      <p:sp>
        <p:nvSpPr>
          <p:cNvPr id="38" name="Oval 3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</a:p>
        </p:txBody>
      </p:sp>
      <p:sp>
        <p:nvSpPr>
          <p:cNvPr id="39" name="Oval 3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</a:p>
        </p:txBody>
      </p:sp>
      <p:sp>
        <p:nvSpPr>
          <p:cNvPr id="40" name="Oval 3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</a:p>
        </p:txBody>
      </p:sp>
      <p:sp>
        <p:nvSpPr>
          <p:cNvPr id="41" name="Oval 4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</a:p>
        </p:txBody>
      </p:sp>
      <p:sp>
        <p:nvSpPr>
          <p:cNvPr id="42" name="Oval 4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</a:p>
        </p:txBody>
      </p:sp>
      <p:sp>
        <p:nvSpPr>
          <p:cNvPr id="43" name="Oval 4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</a:p>
        </p:txBody>
      </p:sp>
      <p:sp>
        <p:nvSpPr>
          <p:cNvPr id="44" name="Oval 4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</a:p>
        </p:txBody>
      </p:sp>
      <p:sp>
        <p:nvSpPr>
          <p:cNvPr id="45" name="Oval 4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</a:p>
        </p:txBody>
      </p:sp>
      <p:sp>
        <p:nvSpPr>
          <p:cNvPr id="46" name="Oval 4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</a:p>
        </p:txBody>
      </p:sp>
      <p:sp>
        <p:nvSpPr>
          <p:cNvPr id="47" name="Oval 4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</a:p>
        </p:txBody>
      </p:sp>
      <p:sp>
        <p:nvSpPr>
          <p:cNvPr id="48" name="Oval 4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</a:p>
        </p:txBody>
      </p:sp>
      <p:sp>
        <p:nvSpPr>
          <p:cNvPr id="49" name="Oval 4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</a:p>
        </p:txBody>
      </p:sp>
      <p:sp>
        <p:nvSpPr>
          <p:cNvPr id="50" name="Oval 4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</a:p>
        </p:txBody>
      </p:sp>
      <p:sp>
        <p:nvSpPr>
          <p:cNvPr id="51" name="Oval 5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</a:p>
        </p:txBody>
      </p:sp>
      <p:sp>
        <p:nvSpPr>
          <p:cNvPr id="52" name="Oval 5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</a:p>
        </p:txBody>
      </p:sp>
      <p:sp>
        <p:nvSpPr>
          <p:cNvPr id="53" name="Oval 5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</a:p>
        </p:txBody>
      </p:sp>
      <p:sp>
        <p:nvSpPr>
          <p:cNvPr id="54" name="Oval 5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</a:p>
        </p:txBody>
      </p:sp>
      <p:sp>
        <p:nvSpPr>
          <p:cNvPr id="55" name="Oval 5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</a:p>
        </p:txBody>
      </p:sp>
      <p:sp>
        <p:nvSpPr>
          <p:cNvPr id="56" name="Oval 5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</a:p>
        </p:txBody>
      </p:sp>
      <p:sp>
        <p:nvSpPr>
          <p:cNvPr id="57" name="Oval 5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</a:p>
        </p:txBody>
      </p:sp>
      <p:sp>
        <p:nvSpPr>
          <p:cNvPr id="58" name="Oval 5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</a:p>
        </p:txBody>
      </p:sp>
      <p:sp>
        <p:nvSpPr>
          <p:cNvPr id="59" name="Oval 5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</a:p>
        </p:txBody>
      </p:sp>
      <p:sp>
        <p:nvSpPr>
          <p:cNvPr id="60" name="Oval 5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</a:p>
        </p:txBody>
      </p:sp>
      <p:sp>
        <p:nvSpPr>
          <p:cNvPr id="61" name="Oval 6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</a:p>
        </p:txBody>
      </p:sp>
      <p:sp>
        <p:nvSpPr>
          <p:cNvPr id="62" name="Oval 6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</a:p>
        </p:txBody>
      </p:sp>
      <p:sp>
        <p:nvSpPr>
          <p:cNvPr id="63" name="Oval 6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</a:p>
        </p:txBody>
      </p:sp>
      <p:sp>
        <p:nvSpPr>
          <p:cNvPr id="64" name="Oval 6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</a:p>
        </p:txBody>
      </p:sp>
      <p:sp>
        <p:nvSpPr>
          <p:cNvPr id="65" name="Oval 6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</a:p>
        </p:txBody>
      </p:sp>
      <p:sp>
        <p:nvSpPr>
          <p:cNvPr id="66" name="Oval 6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</a:p>
        </p:txBody>
      </p:sp>
      <p:sp>
        <p:nvSpPr>
          <p:cNvPr id="67" name="Oval 6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</a:p>
        </p:txBody>
      </p:sp>
      <p:sp>
        <p:nvSpPr>
          <p:cNvPr id="68" name="Oval 6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</a:p>
        </p:txBody>
      </p:sp>
      <p:sp>
        <p:nvSpPr>
          <p:cNvPr id="69" name="Oval 6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</a:p>
        </p:txBody>
      </p:sp>
      <p:sp>
        <p:nvSpPr>
          <p:cNvPr id="70" name="Oval 6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</a:p>
        </p:txBody>
      </p:sp>
      <p:sp>
        <p:nvSpPr>
          <p:cNvPr id="71" name="Oval 7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</a:p>
        </p:txBody>
      </p:sp>
      <p:sp>
        <p:nvSpPr>
          <p:cNvPr id="72" name="Oval 7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</a:p>
        </p:txBody>
      </p:sp>
      <p:sp>
        <p:nvSpPr>
          <p:cNvPr id="73" name="Oval 7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</a:p>
        </p:txBody>
      </p:sp>
      <p:sp>
        <p:nvSpPr>
          <p:cNvPr id="74" name="Oval 7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</a:p>
        </p:txBody>
      </p:sp>
      <p:sp>
        <p:nvSpPr>
          <p:cNvPr id="75" name="Oval 7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</a:p>
        </p:txBody>
      </p:sp>
      <p:sp>
        <p:nvSpPr>
          <p:cNvPr id="76" name="Oval 7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</a:p>
        </p:txBody>
      </p:sp>
      <p:sp>
        <p:nvSpPr>
          <p:cNvPr id="77" name="Oval 7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</a:p>
        </p:txBody>
      </p:sp>
      <p:sp>
        <p:nvSpPr>
          <p:cNvPr id="78" name="Oval 7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</a:p>
        </p:txBody>
      </p:sp>
      <p:sp>
        <p:nvSpPr>
          <p:cNvPr id="79" name="Oval 7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</a:p>
        </p:txBody>
      </p:sp>
      <p:sp>
        <p:nvSpPr>
          <p:cNvPr id="80" name="Oval 7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</a:p>
        </p:txBody>
      </p:sp>
      <p:sp>
        <p:nvSpPr>
          <p:cNvPr id="81" name="Oval 8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</a:p>
        </p:txBody>
      </p:sp>
      <p:sp>
        <p:nvSpPr>
          <p:cNvPr id="82" name="Oval 8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</a:p>
        </p:txBody>
      </p:sp>
      <p:sp>
        <p:nvSpPr>
          <p:cNvPr id="83" name="Oval 8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</a:p>
        </p:txBody>
      </p:sp>
      <p:sp>
        <p:nvSpPr>
          <p:cNvPr id="84" name="Oval 8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</a:p>
        </p:txBody>
      </p:sp>
      <p:sp>
        <p:nvSpPr>
          <p:cNvPr id="85" name="Oval 8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</a:p>
        </p:txBody>
      </p:sp>
      <p:sp>
        <p:nvSpPr>
          <p:cNvPr id="86" name="Oval 8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</a:p>
        </p:txBody>
      </p:sp>
      <p:sp>
        <p:nvSpPr>
          <p:cNvPr id="87" name="Oval 8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</a:p>
        </p:txBody>
      </p:sp>
      <p:sp>
        <p:nvSpPr>
          <p:cNvPr id="88" name="Oval 8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</a:p>
        </p:txBody>
      </p:sp>
      <p:sp>
        <p:nvSpPr>
          <p:cNvPr id="89" name="Oval 8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</a:p>
        </p:txBody>
      </p:sp>
      <p:sp>
        <p:nvSpPr>
          <p:cNvPr id="90" name="Oval 8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</a:p>
        </p:txBody>
      </p:sp>
      <p:sp>
        <p:nvSpPr>
          <p:cNvPr id="91" name="Oval 9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92" name="Oval 9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93" name="Oval 9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94" name="Oval 9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95" name="Oval 9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96" name="Oval 9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97" name="Oval 9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98" name="Oval 9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99" name="Oval 9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100" name="Oval 9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101" name="Oval 10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102" name="Oval 10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103" name="Oval 10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104" name="Oval 10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105" name="Oval 10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106" name="Oval 10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107" name="Oval 10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108" name="Oval 10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109" name="Oval 10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110" name="Oval 10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111" name="Oval 11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112" name="Oval 11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113" name="Oval 11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114" name="Oval 11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115" name="Oval 11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116" name="Oval 11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117" name="Oval 11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118" name="Oval 11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119" name="Oval 11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120" name="Oval 11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121" name="Oval 12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122" name="Oval 12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123" name="Oval 12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124" name="Oval 12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125" name="Oval 12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126" name="Oval 12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127" name="Oval 12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128" name="Oval 12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129" name="Oval 12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130" name="Oval 12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131" name="Oval 13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132" name="Oval 13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133" name="Oval 13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134" name="Oval 13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135" name="Oval 13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136" name="Oval 13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137" name="Oval 13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138" name="Oval 13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139" name="Oval 13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140" name="Oval 13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141" name="Oval 14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142" name="Oval 141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143" name="Oval 142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144" name="Oval 143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145" name="Oval 144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146" name="Oval 145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147" name="Oval 146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148" name="Oval 147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149" name="Oval 148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150" name="Oval 149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51" name="Oval 150"/>
          <p:cNvSpPr/>
          <p:nvPr/>
        </p:nvSpPr>
        <p:spPr>
          <a:xfrm>
            <a:off x="7467600" y="381000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2728218" y="360045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4953000" y="32004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 nhập cư</a:t>
            </a: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2438400" y="4572000"/>
            <a:ext cx="762000" cy="144621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–la–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nê-diêng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3352800" y="4648200"/>
            <a:ext cx="762000" cy="120032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Pô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li-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diêng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5257800" y="49530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Pháp</a:t>
            </a:r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6096000" y="472440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 animBg="1"/>
      <p:bldP spid="155" grpId="0" animBg="1"/>
      <p:bldP spid="156" grpId="0"/>
      <p:bldP spid="1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724400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1"/>
            <a:ext cx="4419599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08387"/>
            <a:ext cx="4724399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2454" y="3412362"/>
            <a:ext cx="2938625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Thổ dân châu Đại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D</a:t>
            </a:r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ương</a:t>
            </a:r>
            <a:endParaRPr lang="vi-VN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5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05" y="0"/>
            <a:ext cx="4724400" cy="631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" y="0"/>
            <a:ext cx="4435522" cy="631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348264"/>
            <a:ext cx="27174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Người dân nhập cư</a:t>
            </a:r>
          </a:p>
        </p:txBody>
      </p:sp>
    </p:spTree>
    <p:extLst>
      <p:ext uri="{BB962C8B-B14F-4D97-AF65-F5344CB8AC3E}">
        <p14:creationId xmlns:p14="http://schemas.microsoft.com/office/powerpoint/2010/main" val="38249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914400"/>
            <a:ext cx="187185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b="1" u="sng" dirty="0">
                <a:latin typeface="Times New Roman" panose="02020603050405020304" pitchFamily="18" charset="0"/>
              </a:rPr>
              <a:t>2. KINH TẾ</a:t>
            </a:r>
            <a:r>
              <a:rPr lang="en-US" altLang="en-US" sz="2400" b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47366" y="1331405"/>
            <a:ext cx="8305800" cy="3915864"/>
            <a:chOff x="231" y="1227"/>
            <a:chExt cx="5232" cy="2491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88" y="1248"/>
              <a:ext cx="105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31" y="1227"/>
              <a:ext cx="5232" cy="2491"/>
              <a:chOff x="240" y="1238"/>
              <a:chExt cx="5232" cy="2491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240" y="1238"/>
                <a:ext cx="5232" cy="2453"/>
                <a:chOff x="240" y="1238"/>
                <a:chExt cx="5232" cy="2453"/>
              </a:xfrm>
            </p:grpSpPr>
            <p:sp>
              <p:nvSpPr>
                <p:cNvPr id="22" name="Rectangle 9"/>
                <p:cNvSpPr>
                  <a:spLocks noChangeArrowheads="1"/>
                </p:cNvSpPr>
                <p:nvPr/>
              </p:nvSpPr>
              <p:spPr bwMode="auto">
                <a:xfrm>
                  <a:off x="4435" y="1776"/>
                  <a:ext cx="1037" cy="1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altLang="en-US" sz="2400">
                      <a:latin typeface="Times New Roman" pitchFamily="18" charset="0"/>
                    </a:rPr>
                    <a:t>677,5</a:t>
                  </a: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3" name="Rectangle 10"/>
                <p:cNvSpPr>
                  <a:spLocks noChangeArrowheads="1"/>
                </p:cNvSpPr>
                <p:nvPr/>
              </p:nvSpPr>
              <p:spPr bwMode="auto">
                <a:xfrm>
                  <a:off x="3398" y="1776"/>
                  <a:ext cx="1037" cy="1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altLang="en-US" sz="2400">
                      <a:latin typeface="Times New Roman" pitchFamily="18" charset="0"/>
                    </a:rPr>
                    <a:t>1146,2</a:t>
                  </a:r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2400" y="1776"/>
                  <a:ext cx="998" cy="1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altLang="en-US" sz="2400">
                      <a:latin typeface="Times New Roman" pitchFamily="18" charset="0"/>
                    </a:rPr>
                    <a:t>13026,7</a:t>
                  </a:r>
                </a:p>
              </p:txBody>
            </p:sp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1325" y="1776"/>
                  <a:ext cx="1075" cy="1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altLang="en-US" sz="2400">
                      <a:latin typeface="Times New Roman" pitchFamily="18" charset="0"/>
                    </a:rPr>
                    <a:t>20337,5</a:t>
                  </a: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20000"/>
                    </a:spcBef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13"/>
                <p:cNvSpPr>
                  <a:spLocks noChangeArrowheads="1"/>
                </p:cNvSpPr>
                <p:nvPr/>
              </p:nvSpPr>
              <p:spPr bwMode="auto">
                <a:xfrm>
                  <a:off x="288" y="1776"/>
                  <a:ext cx="1037" cy="1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 dirty="0">
                      <a:latin typeface="Times New Roman" pitchFamily="18" charset="0"/>
                    </a:rPr>
                    <a:t>1-Thu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nhập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bình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quân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đầu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người</a:t>
                  </a:r>
                  <a:r>
                    <a:rPr lang="en-US" altLang="en-US" sz="2000" dirty="0">
                      <a:latin typeface="Times New Roman" pitchFamily="18" charset="0"/>
                    </a:rPr>
                    <a:t> (USD)</a:t>
                  </a:r>
                </a:p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 dirty="0">
                      <a:latin typeface="Times New Roman" pitchFamily="18" charset="0"/>
                    </a:rPr>
                    <a:t>2-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Cơ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cấu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thu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nhập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quốc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dân</a:t>
                  </a:r>
                  <a:r>
                    <a:rPr lang="en-US" altLang="en-US" sz="2000" dirty="0">
                      <a:latin typeface="Times New Roman" pitchFamily="18" charset="0"/>
                    </a:rPr>
                    <a:t> (%):</a:t>
                  </a:r>
                </a:p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 dirty="0">
                      <a:latin typeface="Times New Roman" pitchFamily="18" charset="0"/>
                    </a:rPr>
                    <a:t>-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Nông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nghiệp</a:t>
                  </a:r>
                  <a:endParaRPr lang="en-US" altLang="en-US" sz="2000" dirty="0">
                    <a:latin typeface="Times New Roman" pitchFamily="18" charset="0"/>
                  </a:endParaRPr>
                </a:p>
                <a:p>
                  <a:pPr eaLnBrk="1" hangingPunct="1">
                    <a:spcBef>
                      <a:spcPct val="20000"/>
                    </a:spcBef>
                    <a:buFontTx/>
                    <a:buChar char="-"/>
                  </a:pPr>
                  <a:r>
                    <a:rPr lang="en-US" altLang="en-US" sz="2000" dirty="0" err="1">
                      <a:latin typeface="Times New Roman" pitchFamily="18" charset="0"/>
                    </a:rPr>
                    <a:t>Công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nghiệp</a:t>
                  </a:r>
                  <a:endParaRPr lang="en-US" altLang="en-US" sz="2000" dirty="0">
                    <a:latin typeface="Times New Roman" pitchFamily="18" charset="0"/>
                  </a:endParaRPr>
                </a:p>
                <a:p>
                  <a:pPr eaLnBrk="1" hangingPunct="1">
                    <a:spcBef>
                      <a:spcPct val="20000"/>
                    </a:spcBef>
                    <a:buFontTx/>
                    <a:buChar char="-"/>
                  </a:pPr>
                  <a:r>
                    <a:rPr lang="en-US" altLang="en-US" sz="2000" dirty="0" err="1">
                      <a:latin typeface="Times New Roman" pitchFamily="18" charset="0"/>
                    </a:rPr>
                    <a:t>Dịch</a:t>
                  </a:r>
                  <a:r>
                    <a:rPr lang="en-US" altLang="en-US" sz="2000" dirty="0">
                      <a:latin typeface="Times New Roman" pitchFamily="18" charset="0"/>
                    </a:rPr>
                    <a:t> </a:t>
                  </a:r>
                  <a:r>
                    <a:rPr lang="en-US" altLang="en-US" sz="2000" dirty="0" err="1">
                      <a:latin typeface="Times New Roman" pitchFamily="18" charset="0"/>
                    </a:rPr>
                    <a:t>vụ</a:t>
                  </a:r>
                  <a:endParaRPr lang="en-US" alt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27" name="Rectangle 14"/>
                <p:cNvSpPr>
                  <a:spLocks noChangeArrowheads="1"/>
                </p:cNvSpPr>
                <p:nvPr/>
              </p:nvSpPr>
              <p:spPr bwMode="auto">
                <a:xfrm>
                  <a:off x="4435" y="1248"/>
                  <a:ext cx="1037" cy="528"/>
                </a:xfrm>
                <a:prstGeom prst="rect">
                  <a:avLst/>
                </a:pr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>
                      <a:solidFill>
                        <a:srgbClr val="FF0000"/>
                      </a:solidFill>
                      <a:latin typeface="Times New Roman" pitchFamily="18" charset="0"/>
                    </a:rPr>
                    <a:t>Pa-pua Niu Ghi-nê</a:t>
                  </a:r>
                </a:p>
              </p:txBody>
            </p:sp>
            <p:sp>
              <p:nvSpPr>
                <p:cNvPr id="28" name="Rectangle 15"/>
                <p:cNvSpPr>
                  <a:spLocks noChangeArrowheads="1"/>
                </p:cNvSpPr>
                <p:nvPr/>
              </p:nvSpPr>
              <p:spPr bwMode="auto">
                <a:xfrm>
                  <a:off x="3398" y="1248"/>
                  <a:ext cx="1037" cy="528"/>
                </a:xfrm>
                <a:prstGeom prst="rect">
                  <a:avLst/>
                </a:prstGeom>
                <a:solidFill>
                  <a:srgbClr val="00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 dirty="0" err="1">
                      <a:solidFill>
                        <a:srgbClr val="66FFFF"/>
                      </a:solidFill>
                      <a:latin typeface="Times New Roman" pitchFamily="18" charset="0"/>
                    </a:rPr>
                    <a:t>Va</a:t>
                  </a:r>
                  <a:r>
                    <a:rPr lang="en-US" altLang="en-US" sz="2000" dirty="0">
                      <a:solidFill>
                        <a:srgbClr val="66FFFF"/>
                      </a:solidFill>
                      <a:latin typeface="Times New Roman" pitchFamily="18" charset="0"/>
                    </a:rPr>
                    <a:t>-nu-a-</a:t>
                  </a:r>
                  <a:r>
                    <a:rPr lang="en-US" altLang="en-US" sz="2000" dirty="0" err="1">
                      <a:solidFill>
                        <a:srgbClr val="66FFFF"/>
                      </a:solidFill>
                      <a:latin typeface="Times New Roman" pitchFamily="18" charset="0"/>
                    </a:rPr>
                    <a:t>tu</a:t>
                  </a:r>
                  <a:endParaRPr lang="en-US" altLang="en-US" sz="2000" dirty="0">
                    <a:solidFill>
                      <a:srgbClr val="66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" name="Rectangle 16"/>
                <p:cNvSpPr>
                  <a:spLocks noChangeArrowheads="1"/>
                </p:cNvSpPr>
                <p:nvPr/>
              </p:nvSpPr>
              <p:spPr bwMode="auto">
                <a:xfrm>
                  <a:off x="2400" y="1248"/>
                  <a:ext cx="998" cy="528"/>
                </a:xfrm>
                <a:prstGeom prst="rect">
                  <a:avLst/>
                </a:prstGeom>
                <a:solidFill>
                  <a:srgbClr val="66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>
                      <a:solidFill>
                        <a:srgbClr val="FF0000"/>
                      </a:solidFill>
                      <a:latin typeface="Times New Roman" pitchFamily="18" charset="0"/>
                    </a:rPr>
                    <a:t>Niu Di-len</a:t>
                  </a:r>
                </a:p>
              </p:txBody>
            </p:sp>
            <p:sp>
              <p:nvSpPr>
                <p:cNvPr id="30" name="Rectangle 17"/>
                <p:cNvSpPr>
                  <a:spLocks noChangeArrowheads="1"/>
                </p:cNvSpPr>
                <p:nvPr/>
              </p:nvSpPr>
              <p:spPr bwMode="auto">
                <a:xfrm>
                  <a:off x="1325" y="1248"/>
                  <a:ext cx="1075" cy="528"/>
                </a:xfrm>
                <a:prstGeom prst="rect">
                  <a:avLst/>
                </a:prstGeom>
                <a:solidFill>
                  <a:srgbClr val="FF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eaLnBrk="1" hangingPunct="1">
                    <a:spcBef>
                      <a:spcPct val="20000"/>
                    </a:spcBef>
                  </a:pPr>
                  <a:r>
                    <a:rPr lang="en-US" altLang="en-US" sz="2000">
                      <a:solidFill>
                        <a:srgbClr val="66FFFF"/>
                      </a:solidFill>
                      <a:latin typeface="Times New Roman" pitchFamily="18" charset="0"/>
                    </a:rPr>
                    <a:t>Ô-xtrây-li-a</a:t>
                  </a:r>
                </a:p>
              </p:txBody>
            </p:sp>
            <p:sp>
              <p:nvSpPr>
                <p:cNvPr id="31" name="Rectangle 18"/>
                <p:cNvSpPr>
                  <a:spLocks noChangeArrowheads="1"/>
                </p:cNvSpPr>
                <p:nvPr/>
              </p:nvSpPr>
              <p:spPr bwMode="auto">
                <a:xfrm>
                  <a:off x="288" y="1248"/>
                  <a:ext cx="1037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20000"/>
                    </a:spcBef>
                  </a:pPr>
                  <a:endParaRPr lang="vi-VN" altLang="en-US" sz="2800"/>
                </a:p>
              </p:txBody>
            </p:sp>
            <p:sp>
              <p:nvSpPr>
                <p:cNvPr id="32" name="Line 19"/>
                <p:cNvSpPr>
                  <a:spLocks noChangeShapeType="1"/>
                </p:cNvSpPr>
                <p:nvPr/>
              </p:nvSpPr>
              <p:spPr bwMode="auto">
                <a:xfrm>
                  <a:off x="288" y="1248"/>
                  <a:ext cx="5184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auto">
                <a:xfrm>
                  <a:off x="288" y="1776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288" y="3691"/>
                  <a:ext cx="5184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>
                  <a:off x="288" y="1248"/>
                  <a:ext cx="0" cy="2443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auto">
                <a:xfrm>
                  <a:off x="1325" y="1248"/>
                  <a:ext cx="0" cy="244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24"/>
                <p:cNvSpPr>
                  <a:spLocks noChangeShapeType="1"/>
                </p:cNvSpPr>
                <p:nvPr/>
              </p:nvSpPr>
              <p:spPr bwMode="auto">
                <a:xfrm>
                  <a:off x="2400" y="1248"/>
                  <a:ext cx="0" cy="244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25"/>
                <p:cNvSpPr>
                  <a:spLocks noChangeShapeType="1"/>
                </p:cNvSpPr>
                <p:nvPr/>
              </p:nvSpPr>
              <p:spPr bwMode="auto">
                <a:xfrm>
                  <a:off x="3398" y="1248"/>
                  <a:ext cx="0" cy="244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26"/>
                <p:cNvSpPr>
                  <a:spLocks noChangeShapeType="1"/>
                </p:cNvSpPr>
                <p:nvPr/>
              </p:nvSpPr>
              <p:spPr bwMode="auto">
                <a:xfrm>
                  <a:off x="4435" y="1248"/>
                  <a:ext cx="0" cy="244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27"/>
                <p:cNvSpPr>
                  <a:spLocks noChangeShapeType="1"/>
                </p:cNvSpPr>
                <p:nvPr/>
              </p:nvSpPr>
              <p:spPr bwMode="auto">
                <a:xfrm>
                  <a:off x="5472" y="1248"/>
                  <a:ext cx="0" cy="2443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68" y="1238"/>
                  <a:ext cx="51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Times New Roman" pitchFamily="18" charset="0"/>
                    </a:rPr>
                    <a:t>Nước </a:t>
                  </a:r>
                </a:p>
              </p:txBody>
            </p:sp>
            <p:sp>
              <p:nvSpPr>
                <p:cNvPr id="4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40" y="1574"/>
                  <a:ext cx="87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Times New Roman" pitchFamily="18" charset="0"/>
                    </a:rPr>
                    <a:t>Các tiêu chí</a:t>
                  </a:r>
                </a:p>
              </p:txBody>
            </p:sp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1632" y="2999"/>
                <a:ext cx="3602" cy="730"/>
                <a:chOff x="1632" y="2630"/>
                <a:chExt cx="3602" cy="730"/>
              </a:xfrm>
            </p:grpSpPr>
            <p:sp>
              <p:nvSpPr>
                <p:cNvPr id="1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728" y="2640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1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632" y="287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26</a:t>
                  </a:r>
                </a:p>
              </p:txBody>
            </p:sp>
            <p:sp>
              <p:nvSpPr>
                <p:cNvPr id="1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632" y="311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71</a:t>
                  </a:r>
                </a:p>
              </p:txBody>
            </p:sp>
            <p:sp>
              <p:nvSpPr>
                <p:cNvPr id="1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726" y="2640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9</a:t>
                  </a:r>
                </a:p>
              </p:txBody>
            </p:sp>
            <p:sp>
              <p:nvSpPr>
                <p:cNvPr id="1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640" y="287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25</a:t>
                  </a:r>
                </a:p>
              </p:txBody>
            </p:sp>
            <p:sp>
              <p:nvSpPr>
                <p:cNvPr id="1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630" y="311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66</a:t>
                  </a:r>
                </a:p>
              </p:txBody>
            </p:sp>
            <p:sp>
              <p:nvSpPr>
                <p:cNvPr id="1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782" y="264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19</a:t>
                  </a:r>
                </a:p>
              </p:txBody>
            </p:sp>
            <p:sp>
              <p:nvSpPr>
                <p:cNvPr id="17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860" y="2870"/>
                  <a:ext cx="31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9,2</a:t>
                  </a:r>
                </a:p>
              </p:txBody>
            </p:sp>
            <p:sp>
              <p:nvSpPr>
                <p:cNvPr id="1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780" y="3081"/>
                  <a:ext cx="3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71,8</a:t>
                  </a:r>
                </a:p>
              </p:txBody>
            </p:sp>
            <p:sp>
              <p:nvSpPr>
                <p:cNvPr id="1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38" y="2630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27</a:t>
                  </a:r>
                </a:p>
              </p:txBody>
            </p:sp>
            <p:sp>
              <p:nvSpPr>
                <p:cNvPr id="2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36" y="2870"/>
                  <a:ext cx="3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41,5</a:t>
                  </a:r>
                </a:p>
              </p:txBody>
            </p:sp>
            <p:sp>
              <p:nvSpPr>
                <p:cNvPr id="2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838" y="3110"/>
                  <a:ext cx="3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latin typeface="Times New Roman" pitchFamily="18" charset="0"/>
                    </a:rPr>
                    <a:t>31,5</a:t>
                  </a:r>
                </a:p>
              </p:txBody>
            </p:sp>
          </p:grpSp>
        </p:grpSp>
      </p:grp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152400" y="533400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>
                <a:latin typeface="Times New Roman" pitchFamily="18" charset="0"/>
              </a:rPr>
              <a:t>1. DÂN CƯ</a:t>
            </a:r>
            <a:r>
              <a:rPr lang="en-US" altLang="en-US" sz="2400" b="1" u="sng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Tiết</a:t>
            </a:r>
            <a:r>
              <a:rPr lang="en-US" altLang="en-US" sz="2400" b="1" dirty="0">
                <a:latin typeface="Times New Roman" pitchFamily="18" charset="0"/>
              </a:rPr>
              <a:t> 55 – BÀI 49:  DÂN CƯ VÀ KINH TẾ CHÂU ĐẠI DƯƠNG </a:t>
            </a:r>
          </a:p>
        </p:txBody>
      </p:sp>
      <p:sp>
        <p:nvSpPr>
          <p:cNvPr id="46" name="Horizontal Scroll 45"/>
          <p:cNvSpPr/>
          <p:nvPr/>
        </p:nvSpPr>
        <p:spPr>
          <a:xfrm>
            <a:off x="0" y="5212636"/>
            <a:ext cx="9144000" cy="1786390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 vào bảng thống kê, em có nhận xét gì về trình độ phát triển kinh tế một số quốc gia Châu Đại Dương?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66616"/>
            <a:ext cx="4114800" cy="114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19400" y="14478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181600" y="1447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52834" y="2514600"/>
            <a:ext cx="2819400" cy="3733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1;3: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Ôx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-li-a,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-di-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7051" y="2476500"/>
            <a:ext cx="2895600" cy="381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 2;4: Tìm hiểu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 đảo còn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2101" y="187325"/>
            <a:ext cx="4648200" cy="6921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Rectangle 2"/>
          <p:cNvSpPr/>
          <p:nvPr/>
        </p:nvSpPr>
        <p:spPr>
          <a:xfrm>
            <a:off x="-152400" y="1840005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12"/>
          <p:cNvGrpSpPr>
            <a:grpSpLocks/>
          </p:cNvGrpSpPr>
          <p:nvPr/>
        </p:nvGrpSpPr>
        <p:grpSpPr bwMode="auto">
          <a:xfrm>
            <a:off x="7848600" y="1371600"/>
            <a:ext cx="533400" cy="381000"/>
            <a:chOff x="4921" y="527"/>
            <a:chExt cx="748" cy="726"/>
          </a:xfrm>
        </p:grpSpPr>
        <p:sp>
          <p:nvSpPr>
            <p:cNvPr id="8" name="Oval 113"/>
            <p:cNvSpPr>
              <a:spLocks noChangeArrowheads="1"/>
            </p:cNvSpPr>
            <p:nvPr/>
          </p:nvSpPr>
          <p:spPr bwMode="auto">
            <a:xfrm>
              <a:off x="4921" y="527"/>
              <a:ext cx="748" cy="72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114" descr="clock_06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" y="538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05:00</a:t>
            </a:r>
          </a:p>
        </p:txBody>
      </p:sp>
      <p:sp>
        <p:nvSpPr>
          <p:cNvPr id="11" name="Oval 1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04:59</a:t>
            </a:r>
          </a:p>
        </p:txBody>
      </p:sp>
      <p:sp>
        <p:nvSpPr>
          <p:cNvPr id="12" name="Oval 1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04:58</a:t>
            </a:r>
          </a:p>
        </p:txBody>
      </p:sp>
      <p:sp>
        <p:nvSpPr>
          <p:cNvPr id="13" name="Oval 1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04:57</a:t>
            </a:r>
          </a:p>
        </p:txBody>
      </p:sp>
      <p:sp>
        <p:nvSpPr>
          <p:cNvPr id="14" name="Oval 1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04:56</a:t>
            </a:r>
          </a:p>
        </p:txBody>
      </p:sp>
      <p:sp>
        <p:nvSpPr>
          <p:cNvPr id="15" name="Oval 1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04:55</a:t>
            </a:r>
          </a:p>
        </p:txBody>
      </p:sp>
      <p:sp>
        <p:nvSpPr>
          <p:cNvPr id="16" name="Oval 1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04:54</a:t>
            </a:r>
          </a:p>
        </p:txBody>
      </p:sp>
      <p:sp>
        <p:nvSpPr>
          <p:cNvPr id="17" name="Oval 1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04:53</a:t>
            </a:r>
          </a:p>
        </p:txBody>
      </p:sp>
      <p:sp>
        <p:nvSpPr>
          <p:cNvPr id="18" name="Oval 1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04:52</a:t>
            </a:r>
          </a:p>
        </p:txBody>
      </p:sp>
      <p:sp>
        <p:nvSpPr>
          <p:cNvPr id="19" name="Oval 1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04:51</a:t>
            </a:r>
          </a:p>
        </p:txBody>
      </p:sp>
      <p:sp>
        <p:nvSpPr>
          <p:cNvPr id="20" name="Oval 1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04:50</a:t>
            </a:r>
          </a:p>
        </p:txBody>
      </p:sp>
      <p:sp>
        <p:nvSpPr>
          <p:cNvPr id="21" name="Oval 2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04:49</a:t>
            </a:r>
          </a:p>
        </p:txBody>
      </p:sp>
      <p:sp>
        <p:nvSpPr>
          <p:cNvPr id="22" name="Oval 2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04:48</a:t>
            </a:r>
          </a:p>
        </p:txBody>
      </p:sp>
      <p:sp>
        <p:nvSpPr>
          <p:cNvPr id="23" name="Oval 2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04:47</a:t>
            </a:r>
          </a:p>
        </p:txBody>
      </p:sp>
      <p:sp>
        <p:nvSpPr>
          <p:cNvPr id="24" name="Oval 2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04:46</a:t>
            </a:r>
          </a:p>
        </p:txBody>
      </p:sp>
      <p:sp>
        <p:nvSpPr>
          <p:cNvPr id="25" name="Oval 2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04:45</a:t>
            </a:r>
          </a:p>
        </p:txBody>
      </p:sp>
      <p:sp>
        <p:nvSpPr>
          <p:cNvPr id="26" name="Oval 2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04:44</a:t>
            </a:r>
          </a:p>
        </p:txBody>
      </p:sp>
      <p:sp>
        <p:nvSpPr>
          <p:cNvPr id="27" name="Oval 2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04:43</a:t>
            </a:r>
          </a:p>
        </p:txBody>
      </p:sp>
      <p:sp>
        <p:nvSpPr>
          <p:cNvPr id="28" name="Oval 2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04:42</a:t>
            </a:r>
          </a:p>
        </p:txBody>
      </p:sp>
      <p:sp>
        <p:nvSpPr>
          <p:cNvPr id="29" name="Oval 2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04:41</a:t>
            </a:r>
          </a:p>
        </p:txBody>
      </p:sp>
      <p:sp>
        <p:nvSpPr>
          <p:cNvPr id="30" name="Oval 2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04:40</a:t>
            </a:r>
          </a:p>
        </p:txBody>
      </p:sp>
      <p:sp>
        <p:nvSpPr>
          <p:cNvPr id="31" name="Oval 3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04:39</a:t>
            </a:r>
          </a:p>
        </p:txBody>
      </p:sp>
      <p:sp>
        <p:nvSpPr>
          <p:cNvPr id="32" name="Oval 3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04:38</a:t>
            </a:r>
          </a:p>
        </p:txBody>
      </p:sp>
      <p:sp>
        <p:nvSpPr>
          <p:cNvPr id="33" name="Oval 3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04:37</a:t>
            </a:r>
          </a:p>
        </p:txBody>
      </p:sp>
      <p:sp>
        <p:nvSpPr>
          <p:cNvPr id="34" name="Oval 3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04:36</a:t>
            </a:r>
          </a:p>
        </p:txBody>
      </p:sp>
      <p:sp>
        <p:nvSpPr>
          <p:cNvPr id="35" name="Oval 3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04:35</a:t>
            </a:r>
          </a:p>
        </p:txBody>
      </p:sp>
      <p:sp>
        <p:nvSpPr>
          <p:cNvPr id="36" name="Oval 3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04:34</a:t>
            </a:r>
          </a:p>
        </p:txBody>
      </p:sp>
      <p:sp>
        <p:nvSpPr>
          <p:cNvPr id="37" name="Oval 3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04:33</a:t>
            </a:r>
          </a:p>
        </p:txBody>
      </p:sp>
      <p:sp>
        <p:nvSpPr>
          <p:cNvPr id="38" name="Oval 3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04:32</a:t>
            </a:r>
          </a:p>
        </p:txBody>
      </p:sp>
      <p:sp>
        <p:nvSpPr>
          <p:cNvPr id="39" name="Oval 3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04:31</a:t>
            </a:r>
          </a:p>
        </p:txBody>
      </p:sp>
      <p:sp>
        <p:nvSpPr>
          <p:cNvPr id="40" name="Oval 3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04:30</a:t>
            </a:r>
          </a:p>
        </p:txBody>
      </p:sp>
      <p:sp>
        <p:nvSpPr>
          <p:cNvPr id="41" name="Oval 4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04:29</a:t>
            </a:r>
          </a:p>
        </p:txBody>
      </p:sp>
      <p:sp>
        <p:nvSpPr>
          <p:cNvPr id="42" name="Oval 4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04:28</a:t>
            </a:r>
          </a:p>
        </p:txBody>
      </p:sp>
      <p:sp>
        <p:nvSpPr>
          <p:cNvPr id="43" name="Oval 4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04:27</a:t>
            </a:r>
          </a:p>
        </p:txBody>
      </p:sp>
      <p:sp>
        <p:nvSpPr>
          <p:cNvPr id="44" name="Oval 4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04:26</a:t>
            </a:r>
          </a:p>
        </p:txBody>
      </p:sp>
      <p:sp>
        <p:nvSpPr>
          <p:cNvPr id="45" name="Oval 4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04:25</a:t>
            </a:r>
          </a:p>
        </p:txBody>
      </p:sp>
      <p:sp>
        <p:nvSpPr>
          <p:cNvPr id="46" name="Oval 4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04:24</a:t>
            </a:r>
          </a:p>
        </p:txBody>
      </p:sp>
      <p:sp>
        <p:nvSpPr>
          <p:cNvPr id="47" name="Oval 4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04:23</a:t>
            </a:r>
          </a:p>
        </p:txBody>
      </p:sp>
      <p:sp>
        <p:nvSpPr>
          <p:cNvPr id="48" name="Oval 4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04:22</a:t>
            </a:r>
          </a:p>
        </p:txBody>
      </p:sp>
      <p:sp>
        <p:nvSpPr>
          <p:cNvPr id="49" name="Oval 4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04:21</a:t>
            </a:r>
          </a:p>
        </p:txBody>
      </p:sp>
      <p:sp>
        <p:nvSpPr>
          <p:cNvPr id="50" name="Oval 4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04:20</a:t>
            </a:r>
          </a:p>
        </p:txBody>
      </p:sp>
      <p:sp>
        <p:nvSpPr>
          <p:cNvPr id="51" name="Oval 5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04:19</a:t>
            </a:r>
          </a:p>
        </p:txBody>
      </p:sp>
      <p:sp>
        <p:nvSpPr>
          <p:cNvPr id="52" name="Oval 5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04:18</a:t>
            </a:r>
          </a:p>
        </p:txBody>
      </p:sp>
      <p:sp>
        <p:nvSpPr>
          <p:cNvPr id="53" name="Oval 5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04:17</a:t>
            </a:r>
          </a:p>
        </p:txBody>
      </p:sp>
      <p:sp>
        <p:nvSpPr>
          <p:cNvPr id="54" name="Oval 5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04:16</a:t>
            </a:r>
          </a:p>
        </p:txBody>
      </p:sp>
      <p:sp>
        <p:nvSpPr>
          <p:cNvPr id="55" name="Oval 5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04:15</a:t>
            </a:r>
          </a:p>
        </p:txBody>
      </p:sp>
      <p:sp>
        <p:nvSpPr>
          <p:cNvPr id="56" name="Oval 5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04:14</a:t>
            </a:r>
          </a:p>
        </p:txBody>
      </p:sp>
      <p:sp>
        <p:nvSpPr>
          <p:cNvPr id="57" name="Oval 5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04:13</a:t>
            </a:r>
          </a:p>
        </p:txBody>
      </p:sp>
      <p:sp>
        <p:nvSpPr>
          <p:cNvPr id="58" name="Oval 5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04:12</a:t>
            </a:r>
          </a:p>
        </p:txBody>
      </p:sp>
      <p:sp>
        <p:nvSpPr>
          <p:cNvPr id="59" name="Oval 5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04:11</a:t>
            </a:r>
          </a:p>
        </p:txBody>
      </p:sp>
      <p:sp>
        <p:nvSpPr>
          <p:cNvPr id="60" name="Oval 5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04:10</a:t>
            </a:r>
          </a:p>
        </p:txBody>
      </p:sp>
      <p:sp>
        <p:nvSpPr>
          <p:cNvPr id="61" name="Oval 6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04:09</a:t>
            </a:r>
          </a:p>
        </p:txBody>
      </p:sp>
      <p:sp>
        <p:nvSpPr>
          <p:cNvPr id="62" name="Oval 6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04:08</a:t>
            </a:r>
          </a:p>
        </p:txBody>
      </p:sp>
      <p:sp>
        <p:nvSpPr>
          <p:cNvPr id="63" name="Oval 6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04:07</a:t>
            </a:r>
          </a:p>
        </p:txBody>
      </p:sp>
      <p:sp>
        <p:nvSpPr>
          <p:cNvPr id="64" name="Oval 6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04:06</a:t>
            </a:r>
          </a:p>
        </p:txBody>
      </p:sp>
      <p:sp>
        <p:nvSpPr>
          <p:cNvPr id="65" name="Oval 6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04:05</a:t>
            </a:r>
          </a:p>
        </p:txBody>
      </p:sp>
      <p:sp>
        <p:nvSpPr>
          <p:cNvPr id="66" name="Oval 6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04:04</a:t>
            </a:r>
          </a:p>
        </p:txBody>
      </p:sp>
      <p:sp>
        <p:nvSpPr>
          <p:cNvPr id="67" name="Oval 6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04:03</a:t>
            </a:r>
          </a:p>
        </p:txBody>
      </p:sp>
      <p:sp>
        <p:nvSpPr>
          <p:cNvPr id="68" name="Oval 6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04:02</a:t>
            </a:r>
          </a:p>
        </p:txBody>
      </p:sp>
      <p:sp>
        <p:nvSpPr>
          <p:cNvPr id="69" name="Oval 6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04:01</a:t>
            </a:r>
          </a:p>
        </p:txBody>
      </p:sp>
      <p:sp>
        <p:nvSpPr>
          <p:cNvPr id="70" name="Oval 6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04:00</a:t>
            </a:r>
          </a:p>
        </p:txBody>
      </p:sp>
      <p:sp>
        <p:nvSpPr>
          <p:cNvPr id="71" name="Oval 7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03:59</a:t>
            </a:r>
          </a:p>
        </p:txBody>
      </p:sp>
      <p:sp>
        <p:nvSpPr>
          <p:cNvPr id="72" name="Oval 7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03:58</a:t>
            </a:r>
          </a:p>
        </p:txBody>
      </p:sp>
      <p:sp>
        <p:nvSpPr>
          <p:cNvPr id="73" name="Oval 7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03:57</a:t>
            </a:r>
          </a:p>
        </p:txBody>
      </p:sp>
      <p:sp>
        <p:nvSpPr>
          <p:cNvPr id="74" name="Oval 7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03:56</a:t>
            </a:r>
          </a:p>
        </p:txBody>
      </p:sp>
      <p:sp>
        <p:nvSpPr>
          <p:cNvPr id="75" name="Oval 7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03:55</a:t>
            </a:r>
          </a:p>
        </p:txBody>
      </p:sp>
      <p:sp>
        <p:nvSpPr>
          <p:cNvPr id="76" name="Oval 7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03:54</a:t>
            </a:r>
          </a:p>
        </p:txBody>
      </p:sp>
      <p:sp>
        <p:nvSpPr>
          <p:cNvPr id="77" name="Oval 7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03:53</a:t>
            </a:r>
          </a:p>
        </p:txBody>
      </p:sp>
      <p:sp>
        <p:nvSpPr>
          <p:cNvPr id="78" name="Oval 7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03:52</a:t>
            </a:r>
          </a:p>
        </p:txBody>
      </p:sp>
      <p:sp>
        <p:nvSpPr>
          <p:cNvPr id="79" name="Oval 7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03:51</a:t>
            </a:r>
          </a:p>
        </p:txBody>
      </p:sp>
      <p:sp>
        <p:nvSpPr>
          <p:cNvPr id="80" name="Oval 7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03:50</a:t>
            </a:r>
          </a:p>
        </p:txBody>
      </p:sp>
      <p:sp>
        <p:nvSpPr>
          <p:cNvPr id="81" name="Oval 8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03:49</a:t>
            </a:r>
          </a:p>
        </p:txBody>
      </p:sp>
      <p:sp>
        <p:nvSpPr>
          <p:cNvPr id="82" name="Oval 8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03:48</a:t>
            </a:r>
          </a:p>
        </p:txBody>
      </p:sp>
      <p:sp>
        <p:nvSpPr>
          <p:cNvPr id="83" name="Oval 8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03:47</a:t>
            </a:r>
          </a:p>
        </p:txBody>
      </p:sp>
      <p:sp>
        <p:nvSpPr>
          <p:cNvPr id="84" name="Oval 8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03:46</a:t>
            </a:r>
          </a:p>
        </p:txBody>
      </p:sp>
      <p:sp>
        <p:nvSpPr>
          <p:cNvPr id="85" name="Oval 8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03:45</a:t>
            </a:r>
          </a:p>
        </p:txBody>
      </p:sp>
      <p:sp>
        <p:nvSpPr>
          <p:cNvPr id="86" name="Oval 8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03:44</a:t>
            </a:r>
          </a:p>
        </p:txBody>
      </p:sp>
      <p:sp>
        <p:nvSpPr>
          <p:cNvPr id="87" name="Oval 8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03:43</a:t>
            </a:r>
          </a:p>
        </p:txBody>
      </p:sp>
      <p:sp>
        <p:nvSpPr>
          <p:cNvPr id="88" name="Oval 8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03:42</a:t>
            </a:r>
          </a:p>
        </p:txBody>
      </p:sp>
      <p:sp>
        <p:nvSpPr>
          <p:cNvPr id="89" name="Oval 8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03:41</a:t>
            </a:r>
          </a:p>
        </p:txBody>
      </p:sp>
      <p:sp>
        <p:nvSpPr>
          <p:cNvPr id="90" name="Oval 8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03:40</a:t>
            </a:r>
          </a:p>
        </p:txBody>
      </p:sp>
      <p:sp>
        <p:nvSpPr>
          <p:cNvPr id="91" name="Oval 9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03:39</a:t>
            </a:r>
          </a:p>
        </p:txBody>
      </p:sp>
      <p:sp>
        <p:nvSpPr>
          <p:cNvPr id="92" name="Oval 9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03:38</a:t>
            </a:r>
          </a:p>
        </p:txBody>
      </p:sp>
      <p:sp>
        <p:nvSpPr>
          <p:cNvPr id="93" name="Oval 9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03:37</a:t>
            </a:r>
          </a:p>
        </p:txBody>
      </p:sp>
      <p:sp>
        <p:nvSpPr>
          <p:cNvPr id="94" name="Oval 9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03:36</a:t>
            </a:r>
          </a:p>
        </p:txBody>
      </p:sp>
      <p:sp>
        <p:nvSpPr>
          <p:cNvPr id="95" name="Oval 9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03:35</a:t>
            </a:r>
          </a:p>
        </p:txBody>
      </p:sp>
      <p:sp>
        <p:nvSpPr>
          <p:cNvPr id="96" name="Oval 9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03:34</a:t>
            </a:r>
          </a:p>
        </p:txBody>
      </p:sp>
      <p:sp>
        <p:nvSpPr>
          <p:cNvPr id="97" name="Oval 9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03:33</a:t>
            </a:r>
          </a:p>
        </p:txBody>
      </p:sp>
      <p:sp>
        <p:nvSpPr>
          <p:cNvPr id="98" name="Oval 9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03:32</a:t>
            </a:r>
          </a:p>
        </p:txBody>
      </p:sp>
      <p:sp>
        <p:nvSpPr>
          <p:cNvPr id="99" name="Oval 9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03:31</a:t>
            </a:r>
          </a:p>
        </p:txBody>
      </p:sp>
      <p:sp>
        <p:nvSpPr>
          <p:cNvPr id="100" name="Oval 9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03:30</a:t>
            </a:r>
          </a:p>
        </p:txBody>
      </p:sp>
      <p:sp>
        <p:nvSpPr>
          <p:cNvPr id="101" name="Oval 10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03:29</a:t>
            </a:r>
          </a:p>
        </p:txBody>
      </p:sp>
      <p:sp>
        <p:nvSpPr>
          <p:cNvPr id="102" name="Oval 10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03:28</a:t>
            </a:r>
          </a:p>
        </p:txBody>
      </p:sp>
      <p:sp>
        <p:nvSpPr>
          <p:cNvPr id="103" name="Oval 10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03:27</a:t>
            </a:r>
          </a:p>
        </p:txBody>
      </p:sp>
      <p:sp>
        <p:nvSpPr>
          <p:cNvPr id="104" name="Oval 10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03:26</a:t>
            </a:r>
          </a:p>
        </p:txBody>
      </p:sp>
      <p:sp>
        <p:nvSpPr>
          <p:cNvPr id="105" name="Oval 10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03:25</a:t>
            </a:r>
          </a:p>
        </p:txBody>
      </p:sp>
      <p:sp>
        <p:nvSpPr>
          <p:cNvPr id="106" name="Oval 10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03:24</a:t>
            </a:r>
          </a:p>
        </p:txBody>
      </p:sp>
      <p:sp>
        <p:nvSpPr>
          <p:cNvPr id="107" name="Oval 10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03:23</a:t>
            </a:r>
          </a:p>
        </p:txBody>
      </p:sp>
      <p:sp>
        <p:nvSpPr>
          <p:cNvPr id="108" name="Oval 10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03:22</a:t>
            </a:r>
          </a:p>
        </p:txBody>
      </p:sp>
      <p:sp>
        <p:nvSpPr>
          <p:cNvPr id="109" name="Oval 10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03:21</a:t>
            </a:r>
          </a:p>
        </p:txBody>
      </p:sp>
      <p:sp>
        <p:nvSpPr>
          <p:cNvPr id="110" name="Oval 10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03:20</a:t>
            </a:r>
          </a:p>
        </p:txBody>
      </p:sp>
      <p:sp>
        <p:nvSpPr>
          <p:cNvPr id="111" name="Oval 11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03:19</a:t>
            </a:r>
          </a:p>
        </p:txBody>
      </p:sp>
      <p:sp>
        <p:nvSpPr>
          <p:cNvPr id="112" name="Oval 11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03:18</a:t>
            </a:r>
          </a:p>
        </p:txBody>
      </p:sp>
      <p:sp>
        <p:nvSpPr>
          <p:cNvPr id="113" name="Oval 11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03:17</a:t>
            </a:r>
          </a:p>
        </p:txBody>
      </p:sp>
      <p:sp>
        <p:nvSpPr>
          <p:cNvPr id="114" name="Oval 11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03:16</a:t>
            </a:r>
          </a:p>
        </p:txBody>
      </p:sp>
      <p:sp>
        <p:nvSpPr>
          <p:cNvPr id="115" name="Oval 11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03:15</a:t>
            </a:r>
          </a:p>
        </p:txBody>
      </p:sp>
      <p:sp>
        <p:nvSpPr>
          <p:cNvPr id="116" name="Oval 11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03:14</a:t>
            </a:r>
          </a:p>
        </p:txBody>
      </p:sp>
      <p:sp>
        <p:nvSpPr>
          <p:cNvPr id="117" name="Oval 11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03:13</a:t>
            </a:r>
          </a:p>
        </p:txBody>
      </p:sp>
      <p:sp>
        <p:nvSpPr>
          <p:cNvPr id="118" name="Oval 11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03:12</a:t>
            </a:r>
          </a:p>
        </p:txBody>
      </p:sp>
      <p:sp>
        <p:nvSpPr>
          <p:cNvPr id="119" name="Oval 11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03:11</a:t>
            </a:r>
          </a:p>
        </p:txBody>
      </p:sp>
      <p:sp>
        <p:nvSpPr>
          <p:cNvPr id="120" name="Oval 11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03:10</a:t>
            </a:r>
          </a:p>
        </p:txBody>
      </p:sp>
      <p:sp>
        <p:nvSpPr>
          <p:cNvPr id="121" name="Oval 12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03:09</a:t>
            </a:r>
          </a:p>
        </p:txBody>
      </p:sp>
      <p:sp>
        <p:nvSpPr>
          <p:cNvPr id="122" name="Oval 12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03:08</a:t>
            </a:r>
          </a:p>
        </p:txBody>
      </p:sp>
      <p:sp>
        <p:nvSpPr>
          <p:cNvPr id="123" name="Oval 12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03:07</a:t>
            </a:r>
          </a:p>
        </p:txBody>
      </p:sp>
      <p:sp>
        <p:nvSpPr>
          <p:cNvPr id="124" name="Oval 12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03:06</a:t>
            </a:r>
          </a:p>
        </p:txBody>
      </p:sp>
      <p:sp>
        <p:nvSpPr>
          <p:cNvPr id="125" name="Oval 12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03:05</a:t>
            </a:r>
          </a:p>
        </p:txBody>
      </p:sp>
      <p:sp>
        <p:nvSpPr>
          <p:cNvPr id="126" name="Oval 12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03:04</a:t>
            </a:r>
          </a:p>
        </p:txBody>
      </p:sp>
      <p:sp>
        <p:nvSpPr>
          <p:cNvPr id="127" name="Oval 12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03:03</a:t>
            </a:r>
          </a:p>
        </p:txBody>
      </p:sp>
      <p:sp>
        <p:nvSpPr>
          <p:cNvPr id="128" name="Oval 12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03:02</a:t>
            </a:r>
          </a:p>
        </p:txBody>
      </p:sp>
      <p:sp>
        <p:nvSpPr>
          <p:cNvPr id="129" name="Oval 12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03:01</a:t>
            </a:r>
          </a:p>
        </p:txBody>
      </p:sp>
      <p:sp>
        <p:nvSpPr>
          <p:cNvPr id="130" name="Oval 12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</a:p>
        </p:txBody>
      </p:sp>
      <p:sp>
        <p:nvSpPr>
          <p:cNvPr id="131" name="Oval 13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02:59</a:t>
            </a:r>
          </a:p>
        </p:txBody>
      </p:sp>
      <p:sp>
        <p:nvSpPr>
          <p:cNvPr id="132" name="Oval 13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02:58</a:t>
            </a:r>
          </a:p>
        </p:txBody>
      </p:sp>
      <p:sp>
        <p:nvSpPr>
          <p:cNvPr id="133" name="Oval 13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02:57</a:t>
            </a:r>
          </a:p>
        </p:txBody>
      </p:sp>
      <p:sp>
        <p:nvSpPr>
          <p:cNvPr id="134" name="Oval 13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02:56</a:t>
            </a:r>
          </a:p>
        </p:txBody>
      </p:sp>
      <p:sp>
        <p:nvSpPr>
          <p:cNvPr id="135" name="Oval 13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02:55</a:t>
            </a:r>
          </a:p>
        </p:txBody>
      </p:sp>
      <p:sp>
        <p:nvSpPr>
          <p:cNvPr id="136" name="Oval 13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02:54</a:t>
            </a:r>
          </a:p>
        </p:txBody>
      </p:sp>
      <p:sp>
        <p:nvSpPr>
          <p:cNvPr id="137" name="Oval 13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02:53</a:t>
            </a:r>
          </a:p>
        </p:txBody>
      </p:sp>
      <p:sp>
        <p:nvSpPr>
          <p:cNvPr id="138" name="Oval 13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02:52</a:t>
            </a:r>
          </a:p>
        </p:txBody>
      </p:sp>
      <p:sp>
        <p:nvSpPr>
          <p:cNvPr id="139" name="Oval 13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02:51</a:t>
            </a:r>
          </a:p>
        </p:txBody>
      </p:sp>
      <p:sp>
        <p:nvSpPr>
          <p:cNvPr id="140" name="Oval 13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02:50</a:t>
            </a:r>
          </a:p>
        </p:txBody>
      </p:sp>
      <p:sp>
        <p:nvSpPr>
          <p:cNvPr id="141" name="Oval 14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02:49</a:t>
            </a:r>
          </a:p>
        </p:txBody>
      </p:sp>
      <p:sp>
        <p:nvSpPr>
          <p:cNvPr id="142" name="Oval 14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02:48</a:t>
            </a:r>
          </a:p>
        </p:txBody>
      </p:sp>
      <p:sp>
        <p:nvSpPr>
          <p:cNvPr id="143" name="Oval 14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02:47</a:t>
            </a:r>
          </a:p>
        </p:txBody>
      </p:sp>
      <p:sp>
        <p:nvSpPr>
          <p:cNvPr id="144" name="Oval 14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02:46</a:t>
            </a:r>
          </a:p>
        </p:txBody>
      </p:sp>
      <p:sp>
        <p:nvSpPr>
          <p:cNvPr id="145" name="Oval 14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02:45</a:t>
            </a:r>
          </a:p>
        </p:txBody>
      </p:sp>
      <p:sp>
        <p:nvSpPr>
          <p:cNvPr id="146" name="Oval 14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02:44</a:t>
            </a:r>
          </a:p>
        </p:txBody>
      </p:sp>
      <p:sp>
        <p:nvSpPr>
          <p:cNvPr id="147" name="Oval 14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02:43</a:t>
            </a:r>
          </a:p>
        </p:txBody>
      </p:sp>
      <p:sp>
        <p:nvSpPr>
          <p:cNvPr id="148" name="Oval 14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02:42</a:t>
            </a:r>
          </a:p>
        </p:txBody>
      </p:sp>
      <p:sp>
        <p:nvSpPr>
          <p:cNvPr id="149" name="Oval 14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02:41</a:t>
            </a:r>
          </a:p>
        </p:txBody>
      </p:sp>
      <p:sp>
        <p:nvSpPr>
          <p:cNvPr id="150" name="Oval 14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02:40</a:t>
            </a:r>
          </a:p>
        </p:txBody>
      </p:sp>
      <p:sp>
        <p:nvSpPr>
          <p:cNvPr id="151" name="Oval 15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02:39</a:t>
            </a:r>
          </a:p>
        </p:txBody>
      </p:sp>
      <p:sp>
        <p:nvSpPr>
          <p:cNvPr id="152" name="Oval 15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02:38</a:t>
            </a:r>
          </a:p>
        </p:txBody>
      </p:sp>
      <p:sp>
        <p:nvSpPr>
          <p:cNvPr id="153" name="Oval 15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02:37</a:t>
            </a:r>
          </a:p>
        </p:txBody>
      </p:sp>
      <p:sp>
        <p:nvSpPr>
          <p:cNvPr id="154" name="Oval 15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02:36</a:t>
            </a:r>
          </a:p>
        </p:txBody>
      </p:sp>
      <p:sp>
        <p:nvSpPr>
          <p:cNvPr id="155" name="Oval 15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02:35</a:t>
            </a:r>
          </a:p>
        </p:txBody>
      </p:sp>
      <p:sp>
        <p:nvSpPr>
          <p:cNvPr id="156" name="Oval 15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02:34</a:t>
            </a:r>
          </a:p>
        </p:txBody>
      </p:sp>
      <p:sp>
        <p:nvSpPr>
          <p:cNvPr id="157" name="Oval 15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02:33</a:t>
            </a:r>
          </a:p>
        </p:txBody>
      </p:sp>
      <p:sp>
        <p:nvSpPr>
          <p:cNvPr id="158" name="Oval 15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02:32</a:t>
            </a:r>
          </a:p>
        </p:txBody>
      </p:sp>
      <p:sp>
        <p:nvSpPr>
          <p:cNvPr id="159" name="Oval 15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02:31</a:t>
            </a:r>
          </a:p>
        </p:txBody>
      </p:sp>
      <p:sp>
        <p:nvSpPr>
          <p:cNvPr id="160" name="Oval 15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02:30</a:t>
            </a:r>
          </a:p>
        </p:txBody>
      </p:sp>
      <p:sp>
        <p:nvSpPr>
          <p:cNvPr id="161" name="Oval 16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02:29</a:t>
            </a:r>
          </a:p>
        </p:txBody>
      </p:sp>
      <p:sp>
        <p:nvSpPr>
          <p:cNvPr id="162" name="Oval 16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02:28</a:t>
            </a:r>
          </a:p>
        </p:txBody>
      </p:sp>
      <p:sp>
        <p:nvSpPr>
          <p:cNvPr id="163" name="Oval 16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02:27</a:t>
            </a:r>
          </a:p>
        </p:txBody>
      </p:sp>
      <p:sp>
        <p:nvSpPr>
          <p:cNvPr id="164" name="Oval 16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02:26</a:t>
            </a:r>
          </a:p>
        </p:txBody>
      </p:sp>
      <p:sp>
        <p:nvSpPr>
          <p:cNvPr id="165" name="Oval 16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02:25</a:t>
            </a:r>
          </a:p>
        </p:txBody>
      </p:sp>
      <p:sp>
        <p:nvSpPr>
          <p:cNvPr id="166" name="Oval 16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02:24</a:t>
            </a:r>
          </a:p>
        </p:txBody>
      </p:sp>
      <p:sp>
        <p:nvSpPr>
          <p:cNvPr id="167" name="Oval 16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02:23</a:t>
            </a:r>
          </a:p>
        </p:txBody>
      </p:sp>
      <p:sp>
        <p:nvSpPr>
          <p:cNvPr id="168" name="Oval 16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02:22</a:t>
            </a:r>
          </a:p>
        </p:txBody>
      </p:sp>
      <p:sp>
        <p:nvSpPr>
          <p:cNvPr id="169" name="Oval 16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02:21</a:t>
            </a:r>
          </a:p>
        </p:txBody>
      </p:sp>
      <p:sp>
        <p:nvSpPr>
          <p:cNvPr id="170" name="Oval 16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02:20</a:t>
            </a:r>
          </a:p>
        </p:txBody>
      </p:sp>
      <p:sp>
        <p:nvSpPr>
          <p:cNvPr id="171" name="Oval 17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02:19</a:t>
            </a:r>
          </a:p>
        </p:txBody>
      </p:sp>
      <p:sp>
        <p:nvSpPr>
          <p:cNvPr id="172" name="Oval 17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02:18</a:t>
            </a:r>
          </a:p>
        </p:txBody>
      </p:sp>
      <p:sp>
        <p:nvSpPr>
          <p:cNvPr id="173" name="Oval 17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02:17</a:t>
            </a:r>
          </a:p>
        </p:txBody>
      </p:sp>
      <p:sp>
        <p:nvSpPr>
          <p:cNvPr id="174" name="Oval 17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02:16</a:t>
            </a:r>
          </a:p>
        </p:txBody>
      </p:sp>
      <p:sp>
        <p:nvSpPr>
          <p:cNvPr id="175" name="Oval 17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02:15</a:t>
            </a:r>
          </a:p>
        </p:txBody>
      </p:sp>
      <p:sp>
        <p:nvSpPr>
          <p:cNvPr id="176" name="Oval 17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02:14</a:t>
            </a:r>
          </a:p>
        </p:txBody>
      </p:sp>
      <p:sp>
        <p:nvSpPr>
          <p:cNvPr id="177" name="Oval 17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02:13</a:t>
            </a:r>
          </a:p>
        </p:txBody>
      </p:sp>
      <p:sp>
        <p:nvSpPr>
          <p:cNvPr id="178" name="Oval 17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02:12</a:t>
            </a:r>
          </a:p>
        </p:txBody>
      </p:sp>
      <p:sp>
        <p:nvSpPr>
          <p:cNvPr id="179" name="Oval 17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02:11</a:t>
            </a:r>
          </a:p>
        </p:txBody>
      </p:sp>
      <p:sp>
        <p:nvSpPr>
          <p:cNvPr id="180" name="Oval 17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02:10</a:t>
            </a:r>
          </a:p>
        </p:txBody>
      </p:sp>
      <p:sp>
        <p:nvSpPr>
          <p:cNvPr id="181" name="Oval 18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02:09</a:t>
            </a:r>
          </a:p>
        </p:txBody>
      </p:sp>
      <p:sp>
        <p:nvSpPr>
          <p:cNvPr id="182" name="Oval 18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02:08</a:t>
            </a:r>
          </a:p>
        </p:txBody>
      </p:sp>
      <p:sp>
        <p:nvSpPr>
          <p:cNvPr id="183" name="Oval 18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02:07</a:t>
            </a:r>
          </a:p>
        </p:txBody>
      </p:sp>
      <p:sp>
        <p:nvSpPr>
          <p:cNvPr id="184" name="Oval 18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02:06</a:t>
            </a:r>
          </a:p>
        </p:txBody>
      </p:sp>
      <p:sp>
        <p:nvSpPr>
          <p:cNvPr id="185" name="Oval 18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02:05</a:t>
            </a:r>
          </a:p>
        </p:txBody>
      </p:sp>
      <p:sp>
        <p:nvSpPr>
          <p:cNvPr id="186" name="Oval 18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02:04</a:t>
            </a:r>
          </a:p>
        </p:txBody>
      </p:sp>
      <p:sp>
        <p:nvSpPr>
          <p:cNvPr id="187" name="Oval 18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02:03</a:t>
            </a:r>
          </a:p>
        </p:txBody>
      </p:sp>
      <p:sp>
        <p:nvSpPr>
          <p:cNvPr id="188" name="Oval 18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02:02</a:t>
            </a:r>
          </a:p>
        </p:txBody>
      </p:sp>
      <p:sp>
        <p:nvSpPr>
          <p:cNvPr id="189" name="Oval 18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02:01</a:t>
            </a:r>
          </a:p>
        </p:txBody>
      </p:sp>
      <p:sp>
        <p:nvSpPr>
          <p:cNvPr id="190" name="Oval 18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</a:p>
        </p:txBody>
      </p:sp>
      <p:sp>
        <p:nvSpPr>
          <p:cNvPr id="191" name="Oval 19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</a:p>
        </p:txBody>
      </p:sp>
      <p:sp>
        <p:nvSpPr>
          <p:cNvPr id="192" name="Oval 19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</a:p>
        </p:txBody>
      </p:sp>
      <p:sp>
        <p:nvSpPr>
          <p:cNvPr id="193" name="Oval 19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</a:p>
        </p:txBody>
      </p:sp>
      <p:sp>
        <p:nvSpPr>
          <p:cNvPr id="194" name="Oval 19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</a:p>
        </p:txBody>
      </p:sp>
      <p:sp>
        <p:nvSpPr>
          <p:cNvPr id="195" name="Oval 19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</a:p>
        </p:txBody>
      </p:sp>
      <p:sp>
        <p:nvSpPr>
          <p:cNvPr id="196" name="Oval 19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</a:p>
        </p:txBody>
      </p:sp>
      <p:sp>
        <p:nvSpPr>
          <p:cNvPr id="197" name="Oval 19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</a:p>
        </p:txBody>
      </p:sp>
      <p:sp>
        <p:nvSpPr>
          <p:cNvPr id="198" name="Oval 19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</a:p>
        </p:txBody>
      </p:sp>
      <p:sp>
        <p:nvSpPr>
          <p:cNvPr id="199" name="Oval 19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</a:p>
        </p:txBody>
      </p:sp>
      <p:sp>
        <p:nvSpPr>
          <p:cNvPr id="200" name="Oval 19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</a:p>
        </p:txBody>
      </p:sp>
      <p:sp>
        <p:nvSpPr>
          <p:cNvPr id="201" name="Oval 20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</a:p>
        </p:txBody>
      </p:sp>
      <p:sp>
        <p:nvSpPr>
          <p:cNvPr id="202" name="Oval 20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</a:p>
        </p:txBody>
      </p:sp>
      <p:sp>
        <p:nvSpPr>
          <p:cNvPr id="203" name="Oval 20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</a:p>
        </p:txBody>
      </p:sp>
      <p:sp>
        <p:nvSpPr>
          <p:cNvPr id="204" name="Oval 20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</a:p>
        </p:txBody>
      </p:sp>
      <p:sp>
        <p:nvSpPr>
          <p:cNvPr id="205" name="Oval 20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</a:p>
        </p:txBody>
      </p:sp>
      <p:sp>
        <p:nvSpPr>
          <p:cNvPr id="206" name="Oval 20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</a:p>
        </p:txBody>
      </p:sp>
      <p:sp>
        <p:nvSpPr>
          <p:cNvPr id="207" name="Oval 20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</a:p>
        </p:txBody>
      </p:sp>
      <p:sp>
        <p:nvSpPr>
          <p:cNvPr id="208" name="Oval 20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</a:p>
        </p:txBody>
      </p:sp>
      <p:sp>
        <p:nvSpPr>
          <p:cNvPr id="209" name="Oval 20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</a:p>
        </p:txBody>
      </p:sp>
      <p:sp>
        <p:nvSpPr>
          <p:cNvPr id="210" name="Oval 20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</a:p>
        </p:txBody>
      </p:sp>
      <p:sp>
        <p:nvSpPr>
          <p:cNvPr id="211" name="Oval 21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</a:p>
        </p:txBody>
      </p:sp>
      <p:sp>
        <p:nvSpPr>
          <p:cNvPr id="212" name="Oval 21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</a:p>
        </p:txBody>
      </p:sp>
      <p:sp>
        <p:nvSpPr>
          <p:cNvPr id="213" name="Oval 21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</a:p>
        </p:txBody>
      </p:sp>
      <p:sp>
        <p:nvSpPr>
          <p:cNvPr id="214" name="Oval 21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</a:p>
        </p:txBody>
      </p:sp>
      <p:sp>
        <p:nvSpPr>
          <p:cNvPr id="215" name="Oval 21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</a:p>
        </p:txBody>
      </p:sp>
      <p:sp>
        <p:nvSpPr>
          <p:cNvPr id="216" name="Oval 21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</a:p>
        </p:txBody>
      </p:sp>
      <p:sp>
        <p:nvSpPr>
          <p:cNvPr id="217" name="Oval 21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</a:p>
        </p:txBody>
      </p:sp>
      <p:sp>
        <p:nvSpPr>
          <p:cNvPr id="218" name="Oval 21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</a:p>
        </p:txBody>
      </p:sp>
      <p:sp>
        <p:nvSpPr>
          <p:cNvPr id="219" name="Oval 21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</a:p>
        </p:txBody>
      </p:sp>
      <p:sp>
        <p:nvSpPr>
          <p:cNvPr id="220" name="Oval 21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</a:p>
        </p:txBody>
      </p:sp>
      <p:sp>
        <p:nvSpPr>
          <p:cNvPr id="221" name="Oval 22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</a:p>
        </p:txBody>
      </p:sp>
      <p:sp>
        <p:nvSpPr>
          <p:cNvPr id="222" name="Oval 22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</a:p>
        </p:txBody>
      </p:sp>
      <p:sp>
        <p:nvSpPr>
          <p:cNvPr id="223" name="Oval 22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</a:p>
        </p:txBody>
      </p:sp>
      <p:sp>
        <p:nvSpPr>
          <p:cNvPr id="224" name="Oval 22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</a:p>
        </p:txBody>
      </p:sp>
      <p:sp>
        <p:nvSpPr>
          <p:cNvPr id="225" name="Oval 22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</a:p>
        </p:txBody>
      </p:sp>
      <p:sp>
        <p:nvSpPr>
          <p:cNvPr id="226" name="Oval 22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</a:p>
        </p:txBody>
      </p:sp>
      <p:sp>
        <p:nvSpPr>
          <p:cNvPr id="227" name="Oval 22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</a:p>
        </p:txBody>
      </p:sp>
      <p:sp>
        <p:nvSpPr>
          <p:cNvPr id="228" name="Oval 22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</a:p>
        </p:txBody>
      </p:sp>
      <p:sp>
        <p:nvSpPr>
          <p:cNvPr id="229" name="Oval 22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</a:p>
        </p:txBody>
      </p:sp>
      <p:sp>
        <p:nvSpPr>
          <p:cNvPr id="230" name="Oval 22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</a:p>
        </p:txBody>
      </p:sp>
      <p:sp>
        <p:nvSpPr>
          <p:cNvPr id="231" name="Oval 23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</a:p>
        </p:txBody>
      </p:sp>
      <p:sp>
        <p:nvSpPr>
          <p:cNvPr id="232" name="Oval 23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</a:p>
        </p:txBody>
      </p:sp>
      <p:sp>
        <p:nvSpPr>
          <p:cNvPr id="233" name="Oval 23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</a:p>
        </p:txBody>
      </p:sp>
      <p:sp>
        <p:nvSpPr>
          <p:cNvPr id="234" name="Oval 23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</a:p>
        </p:txBody>
      </p:sp>
      <p:sp>
        <p:nvSpPr>
          <p:cNvPr id="235" name="Oval 23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</a:p>
        </p:txBody>
      </p:sp>
      <p:sp>
        <p:nvSpPr>
          <p:cNvPr id="236" name="Oval 23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</a:p>
        </p:txBody>
      </p:sp>
      <p:sp>
        <p:nvSpPr>
          <p:cNvPr id="237" name="Oval 23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</a:p>
        </p:txBody>
      </p:sp>
      <p:sp>
        <p:nvSpPr>
          <p:cNvPr id="238" name="Oval 23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</a:p>
        </p:txBody>
      </p:sp>
      <p:sp>
        <p:nvSpPr>
          <p:cNvPr id="239" name="Oval 23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</a:p>
        </p:txBody>
      </p:sp>
      <p:sp>
        <p:nvSpPr>
          <p:cNvPr id="240" name="Oval 23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</a:p>
        </p:txBody>
      </p:sp>
      <p:sp>
        <p:nvSpPr>
          <p:cNvPr id="241" name="Oval 24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</a:p>
        </p:txBody>
      </p:sp>
      <p:sp>
        <p:nvSpPr>
          <p:cNvPr id="242" name="Oval 24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</a:p>
        </p:txBody>
      </p:sp>
      <p:sp>
        <p:nvSpPr>
          <p:cNvPr id="243" name="Oval 24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</a:p>
        </p:txBody>
      </p:sp>
      <p:sp>
        <p:nvSpPr>
          <p:cNvPr id="244" name="Oval 24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</a:p>
        </p:txBody>
      </p:sp>
      <p:sp>
        <p:nvSpPr>
          <p:cNvPr id="245" name="Oval 24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</a:p>
        </p:txBody>
      </p:sp>
      <p:sp>
        <p:nvSpPr>
          <p:cNvPr id="246" name="Oval 24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</a:p>
        </p:txBody>
      </p:sp>
      <p:sp>
        <p:nvSpPr>
          <p:cNvPr id="247" name="Oval 24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</a:p>
        </p:txBody>
      </p:sp>
      <p:sp>
        <p:nvSpPr>
          <p:cNvPr id="248" name="Oval 24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</a:p>
        </p:txBody>
      </p:sp>
      <p:sp>
        <p:nvSpPr>
          <p:cNvPr id="249" name="Oval 24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</a:p>
        </p:txBody>
      </p:sp>
      <p:sp>
        <p:nvSpPr>
          <p:cNvPr id="250" name="Oval 24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251" name="Oval 25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52" name="Oval 25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53" name="Oval 25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54" name="Oval 25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55" name="Oval 25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56" name="Oval 25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7" name="Oval 25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58" name="Oval 25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59" name="Oval 25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60" name="Oval 25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61" name="Oval 26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62" name="Oval 26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3" name="Oval 26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64" name="Oval 26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65" name="Oval 26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66" name="Oval 26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267" name="Oval 26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268" name="Oval 26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269" name="Oval 26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270" name="Oval 26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271" name="Oval 27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272" name="Oval 27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273" name="Oval 27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274" name="Oval 27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275" name="Oval 27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276" name="Oval 27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277" name="Oval 27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278" name="Oval 27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279" name="Oval 27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280" name="Oval 27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281" name="Oval 28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282" name="Oval 28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283" name="Oval 28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284" name="Oval 28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285" name="Oval 28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286" name="Oval 28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287" name="Oval 28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288" name="Oval 28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289" name="Oval 28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290" name="Oval 28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291" name="Oval 29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292" name="Oval 29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293" name="Oval 29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294" name="Oval 29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295" name="Oval 29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296" name="Oval 29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297" name="Oval 29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298" name="Oval 29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299" name="Oval 29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300" name="Oval 29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301" name="Oval 300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302" name="Oval 301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303" name="Oval 302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304" name="Oval 303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305" name="Oval 304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306" name="Oval 305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307" name="Oval 306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308" name="Oval 307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309" name="Oval 308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310" name="Oval 309"/>
          <p:cNvSpPr/>
          <p:nvPr/>
        </p:nvSpPr>
        <p:spPr>
          <a:xfrm>
            <a:off x="7239000" y="5334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311" name="Rectangle 310"/>
          <p:cNvSpPr/>
          <p:nvPr/>
        </p:nvSpPr>
        <p:spPr>
          <a:xfrm>
            <a:off x="11373" y="1756364"/>
            <a:ext cx="914400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D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ựa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H49.3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&amp;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kiến thức sgk cho biết: Sự khác biệt giữa kinh tế Ôxtrây-li-a, Niu-di-len với các quốc đảo còn lại trong châu Đại Dương?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2650790"/>
            <a:ext cx="9144000" cy="420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08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1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82508"/>
              </p:ext>
            </p:extLst>
          </p:nvPr>
        </p:nvGraphicFramePr>
        <p:xfrm>
          <a:off x="20472" y="1"/>
          <a:ext cx="9123528" cy="685799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58613"/>
                <a:gridCol w="4099528"/>
                <a:gridCol w="3565387"/>
              </a:tblGrid>
              <a:tr h="7708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Ô-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xtrây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-li-a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</a:tr>
              <a:tr h="15879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nghiệp chế biến thực phẩm là ngành phát triển nhất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</a:tr>
              <a:tr h="15879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cừu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cừu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</a:tr>
              <a:tr h="13232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Du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</a:tr>
              <a:tr h="15879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437" marR="73437" marT="36718" marB="3671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9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cd1.dibujos.net/dibujos/pintados/201228/numero-1-letras-y-numeros-numeros-pintado-por-fmarfil-9752983.jpg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42975"/>
            <a:ext cx="213360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enadmin.violympic.vn/NewImages/10_2014/_20141002_021048.jpg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198120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1982009" cy="195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1939636" cy="193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cdn2.dibujos.net/dibujos/pintados/201208/numero-5-letras-y-numeros-numeros-pintado-por-gabrielav-9719121.jpg">
            <a:hlinkClick r:id="rId11" action="ppaction://hlinksldjump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3" y="2895600"/>
            <a:ext cx="2130367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colorir.estaticos.net/desenhos/color/201214/numero-6-letras-e-numeros-numeros-pintado-por-katrine-1010063.jpg">
            <a:hlinkClick r:id="rId13" action="ppaction://hlinksldjump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1974273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cd1.dibujos.net/dibujos/pintados/201214/numero-7-letras-y-numeros-numeros-pintado-por-uri2012-9729195.jpg">
            <a:hlinkClick r:id="rId15" action="ppaction://hlinksldjump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1981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dibuteca.estaticos.net/dibujos/pintados/201222/numero-8-letras-y-numeros-numeros-pintado-por-winnie2007-9743344.jpg">
            <a:hlinkClick r:id="rId17" action="ppaction://hlinksldjump"/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1939636" cy="203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7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escription: D:\ngoc\Ngọc điên\biểu đồ địa lý\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574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escription: http://bioted.vn/Image/200911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99" y="3200400"/>
            <a:ext cx="47809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800600" y="35257"/>
            <a:ext cx="4191000" cy="1905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 nuôi cừu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399"/>
            <a:ext cx="4315742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ngoc\Ngọc điên\biểu đồ địa lý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00" y="923331"/>
            <a:ext cx="4809700" cy="593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6042" y="0"/>
            <a:ext cx="674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Chăn nuôi bò lấy sữa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1"/>
            <a:ext cx="4343400" cy="59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1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ngoc\Ngọc điên\biểu đồ địa lý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4923509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09" y="0"/>
            <a:ext cx="4232275" cy="297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11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Description: D:\ngoc\Ngọc điên\biểu đồ địa lý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27" y="2994023"/>
            <a:ext cx="5039873" cy="386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4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c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" y="3304903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u-lich-tai-bang-queenstown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495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ustralia-syd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"/>
          <a:stretch>
            <a:fillRect/>
          </a:stretch>
        </p:blipFill>
        <p:spPr bwMode="auto">
          <a:xfrm>
            <a:off x="381000" y="152400"/>
            <a:ext cx="3952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6248400"/>
            <a:ext cx="6858000" cy="396875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Du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lịch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khai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thác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hải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sản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thế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mạnh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cư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dân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quốc</a:t>
            </a:r>
            <a:r>
              <a:rPr lang="en-US" altLang="en-US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itchFamily="18" charset="0"/>
              </a:rPr>
              <a:t>đảo</a:t>
            </a:r>
            <a:endParaRPr lang="vi-VN" alt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97" y="3146425"/>
            <a:ext cx="4535215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3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570" y="60325"/>
            <a:ext cx="4427538" cy="3232150"/>
            <a:chOff x="76200" y="12700"/>
            <a:chExt cx="4427538" cy="3232150"/>
          </a:xfrm>
        </p:grpSpPr>
        <p:pic>
          <p:nvPicPr>
            <p:cNvPr id="3" name="Picture 2" descr="8 hon dao dep nhat chau dai duong -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2700"/>
              <a:ext cx="4427538" cy="323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381000" y="2743200"/>
              <a:ext cx="3733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Đảo Bora (pô-li-ne-di thuộc Pháp)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76200" y="3276600"/>
            <a:ext cx="4495800" cy="3629025"/>
            <a:chOff x="76200" y="3276600"/>
            <a:chExt cx="4495800" cy="3629025"/>
          </a:xfrm>
        </p:grpSpPr>
        <p:pic>
          <p:nvPicPr>
            <p:cNvPr id="6" name="Picture 7" descr="8 hon dao dep nhat chau dai duong -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276600"/>
              <a:ext cx="4495800" cy="362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46075" y="6488113"/>
              <a:ext cx="3886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Đảo Whitsunday (Ôxtraylia)</a:t>
              </a: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4457108" y="42862"/>
            <a:ext cx="4648792" cy="3233738"/>
            <a:chOff x="4801737" y="0"/>
            <a:chExt cx="4419600" cy="3233738"/>
          </a:xfrm>
        </p:grpSpPr>
        <p:pic>
          <p:nvPicPr>
            <p:cNvPr id="9" name="Picture 4" descr="8 hon dao dep nhat chau dai duong -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737" y="0"/>
              <a:ext cx="4419600" cy="323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4876800" y="2819400"/>
              <a:ext cx="3886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Đảo Moorea (pô-li-ne-di thuộc Pháp)</a:t>
              </a:r>
            </a:p>
          </p:txBody>
        </p: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4610100" y="3292475"/>
            <a:ext cx="4495800" cy="3590925"/>
            <a:chOff x="4610100" y="3292475"/>
            <a:chExt cx="4495800" cy="3590925"/>
          </a:xfrm>
        </p:grpSpPr>
        <p:pic>
          <p:nvPicPr>
            <p:cNvPr id="12" name="Picture 9" descr="8 hon dao dep nhat chau dai duong -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100" y="3292475"/>
              <a:ext cx="4495800" cy="359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800600" y="6488668"/>
              <a:ext cx="411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Đảo Rangiroa (pô-li-ne-di thuộc Pháp)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7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00px-Kalgoorlie_The_Big_Pit_DSC04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0" y="6305550"/>
            <a:ext cx="4191000" cy="40005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</a:rPr>
              <a:t>Mỏ vàng lộ thiên lớn nhất nước Úc</a:t>
            </a:r>
            <a:endParaRPr lang="vi-VN" alt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551">
            <a:off x="3124200" y="5029200"/>
            <a:ext cx="50911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066">
            <a:off x="3255963" y="3886200"/>
            <a:ext cx="59642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724">
            <a:off x="3184525" y="3155950"/>
            <a:ext cx="47402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30625"/>
            <a:ext cx="26003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58">
            <a:off x="2819400" y="1922463"/>
            <a:ext cx="41402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200">
            <a:off x="2794000" y="1828800"/>
            <a:ext cx="391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219200"/>
            <a:ext cx="31781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52475"/>
            <a:ext cx="39624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905000"/>
            <a:ext cx="2297112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2775"/>
            <a:ext cx="27289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28600" y="228600"/>
            <a:ext cx="871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Tiết 56 - Bài 49 : DÂN CƯ VÀ KINH TẾ CHÂU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168645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4627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 BÀI HỌC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138958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Chọn câu trả lời đúng</a:t>
            </a:r>
          </a:p>
          <a:p>
            <a:pPr>
              <a:lnSpc>
                <a:spcPct val="150000"/>
              </a:lnSpc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Lục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Ô-xtrây-li-a phần lớn dân cư tập trung ở: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Đồng bằng trung tâm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Ven biển phía Tây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Ven biển phía đông và đông nam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Ven biển phía bắc và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nam Ô-xtrây-li-a</a:t>
            </a:r>
          </a:p>
        </p:txBody>
      </p:sp>
    </p:spTree>
    <p:extLst>
      <p:ext uri="{BB962C8B-B14F-4D97-AF65-F5344CB8AC3E}">
        <p14:creationId xmlns:p14="http://schemas.microsoft.com/office/powerpoint/2010/main" val="38822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68947"/>
            <a:ext cx="8458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Chọn câu đúng trong các câu sau: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Dân cư châu Đại Dương chủ yếu là dân bản địa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Châu Đại Dương có mật độ dân số thấp nhất thế giới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Tỉ lệ dân thành thị cao nhất là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Ô-xtrây-li-a và Niu Di-len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Ô-xtrây-li-a và Niu Di-len nổi tiếng về xuất khẩu lúa mì, len, thịt bò,....vì lực lượng lao động nông nghiệp đông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goc\Ngọc điên\biểu đồ địa lý\23_31_1353728223_8_p0c1050n2012111909505731349suv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02524" y="152400"/>
            <a:ext cx="62484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305193"/>
            <a:ext cx="6629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bài</a:t>
            </a:r>
          </a:p>
          <a:p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 bài tập trong sách bài tập thực hành</a:t>
            </a:r>
          </a:p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vi-VN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vi-VN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 bài mới bài 50: Thực hành viết báo cáo về đặc điểm tự nhiên </a:t>
            </a:r>
            <a:r>
              <a:rPr lang="vi-VN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Ô-xtrây-li-a</a:t>
            </a:r>
            <a:endParaRPr lang="vi-VN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 lại phương pháp phân tích lát cắt địa hình và phân tích biểu đồ khí hậu</a:t>
            </a:r>
          </a:p>
          <a:p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 lại đặc điểm địa hình châu Đại Dương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" name="Picture 2" descr="http://cd1.dibujos.net/dibujos/pintados/201228/numero-1-letras-y-numeros-numeros-pintado-por-fmarfil-9752983.jpg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2057399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xplosion 1 3">
            <a:hlinkClick r:id="rId6" action="ppaction://hlinksldjump"/>
          </p:cNvPr>
          <p:cNvSpPr/>
          <p:nvPr/>
        </p:nvSpPr>
        <p:spPr>
          <a:xfrm>
            <a:off x="1904998" y="-304800"/>
            <a:ext cx="7315201" cy="4343400"/>
          </a:xfrm>
          <a:prstGeom prst="irregularSeal1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 lớn các đảo và quần đảo của Châu Đại Dương có khí hậu gì?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-152400" y="3581400"/>
            <a:ext cx="4953000" cy="3276600"/>
          </a:xfrm>
          <a:prstGeom prst="irregularSeal1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hí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 nóng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 hòa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enadmin.violympic.vn/NewImages/10_2014/_20141002_021048.jpg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625"/>
            <a:ext cx="1981200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1905000" y="152400"/>
            <a:ext cx="7239000" cy="1524000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  <a:r>
              <a:rPr lang="vi-VN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 diện tích lục </a:t>
            </a:r>
            <a:r>
              <a:rPr lang="vi-VN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Ôxtraylia</a:t>
            </a:r>
            <a:r>
              <a:rPr lang="vi-VN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......?</a:t>
            </a:r>
            <a:endParaRPr lang="en-US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1600" y="2057400"/>
            <a:ext cx="2615045" cy="17110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 cỏ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67300" y="2057400"/>
            <a:ext cx="2628900" cy="17110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Thảo nguyên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71600" y="4225636"/>
            <a:ext cx="2615045" cy="18703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Hoang mạc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57800" y="4301836"/>
            <a:ext cx="2552700" cy="1794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Đồi núi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miley Face 3">
            <a:hlinkClick r:id="rId5" action="ppaction://hlinksldjump"/>
          </p:cNvPr>
          <p:cNvSpPr/>
          <p:nvPr/>
        </p:nvSpPr>
        <p:spPr>
          <a:xfrm>
            <a:off x="8305800" y="6096000"/>
            <a:ext cx="685800" cy="6096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4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" y="76200"/>
            <a:ext cx="1982009" cy="195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www.yesbingo.com/wp-content/uploads/2011/04/lucky-number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182">
            <a:off x="2688588" y="516962"/>
            <a:ext cx="4520972" cy="49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678"/>
            <a:ext cx="1939636" cy="193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>
            <a:hlinkClick r:id="rId5" action="ppaction://hlinksldjump"/>
          </p:cNvPr>
          <p:cNvSpPr/>
          <p:nvPr/>
        </p:nvSpPr>
        <p:spPr>
          <a:xfrm>
            <a:off x="162910" y="-76199"/>
            <a:ext cx="6629400" cy="3429000"/>
          </a:xfrm>
          <a:prstGeom prst="cloudCallou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nguồn tài nguyên 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trọng đối với Châu Đại Dương?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5600" y="4114800"/>
            <a:ext cx="3656286" cy="20920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Biển và rừng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cdn2.dibujos.net/dibujos/pintados/201208/numero-5-letras-y-numeros-numeros-pintado-por-gabrielav-9719121.jpg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0"/>
            <a:ext cx="251460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>
            <a:hlinkClick r:id="rId5" action="ppaction://hlinksldjump"/>
          </p:cNvPr>
          <p:cNvSpPr/>
          <p:nvPr/>
        </p:nvSpPr>
        <p:spPr>
          <a:xfrm>
            <a:off x="2514600" y="-62345"/>
            <a:ext cx="6477000" cy="2576945"/>
          </a:xfrm>
          <a:prstGeom prst="cloudCallou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 đảo Niu Di-len và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 nam Ô-xtray-li-a có khí hậu?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2362199" y="2376055"/>
            <a:ext cx="2673927" cy="219594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Nóng ẩm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6030191" y="2195946"/>
            <a:ext cx="2673927" cy="219594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Nóng khô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362200" y="4509655"/>
            <a:ext cx="2673927" cy="219594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Ôn đới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562601" y="4433455"/>
            <a:ext cx="3200400" cy="2410690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Cận nhiệt đới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colorir.estaticos.net/desenhos/color/201214/numero-6-letras-e-numeros-numeros-pintado-por-katrine-1010063.jpg">
            <a:hlinkClick r:id="rId3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0"/>
            <a:ext cx="1974273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057400" y="-1"/>
            <a:ext cx="6934200" cy="17526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 Đại Dương bao gồm các bộ phận nào?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32-Point Star 4">
            <a:hlinkClick r:id="rId5" action="ppaction://hlinksldjump"/>
          </p:cNvPr>
          <p:cNvSpPr/>
          <p:nvPr/>
        </p:nvSpPr>
        <p:spPr>
          <a:xfrm>
            <a:off x="90985" y="2743200"/>
            <a:ext cx="5547815" cy="3733800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ục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Ô-xtr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y-li-a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9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1639</Words>
  <Application>Microsoft Office PowerPoint</Application>
  <PresentationFormat>On-screen Show (4:3)</PresentationFormat>
  <Paragraphs>619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  <vt:variant>
        <vt:lpstr>Custom Shows</vt:lpstr>
      </vt:variant>
      <vt:variant>
        <vt:i4>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lan</dc:creator>
  <cp:lastModifiedBy>AD</cp:lastModifiedBy>
  <cp:revision>147</cp:revision>
  <dcterms:created xsi:type="dcterms:W3CDTF">2016-02-20T13:43:55Z</dcterms:created>
  <dcterms:modified xsi:type="dcterms:W3CDTF">2017-03-24T02:03:42Z</dcterms:modified>
</cp:coreProperties>
</file>